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44" r:id="rId3"/>
    <p:sldId id="260" r:id="rId4"/>
    <p:sldId id="294" r:id="rId5"/>
    <p:sldId id="295" r:id="rId6"/>
    <p:sldId id="343" r:id="rId7"/>
    <p:sldId id="334" r:id="rId8"/>
    <p:sldId id="289" r:id="rId9"/>
    <p:sldId id="291" r:id="rId10"/>
    <p:sldId id="261" r:id="rId11"/>
    <p:sldId id="293" r:id="rId12"/>
    <p:sldId id="298" r:id="rId13"/>
    <p:sldId id="335" r:id="rId14"/>
    <p:sldId id="299" r:id="rId15"/>
    <p:sldId id="296" r:id="rId16"/>
    <p:sldId id="325" r:id="rId17"/>
    <p:sldId id="263" r:id="rId18"/>
    <p:sldId id="297" r:id="rId19"/>
    <p:sldId id="333" r:id="rId20"/>
    <p:sldId id="303" r:id="rId21"/>
    <p:sldId id="305" r:id="rId22"/>
    <p:sldId id="301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8" r:id="rId32"/>
    <p:sldId id="319" r:id="rId33"/>
    <p:sldId id="320" r:id="rId34"/>
    <p:sldId id="342" r:id="rId35"/>
    <p:sldId id="339" r:id="rId36"/>
    <p:sldId id="32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B03A-5E7F-9848-8B7E-D08029CA414F}" type="datetimeFigureOut">
              <a:rPr lang="en-US" smtClean="0"/>
              <a:pPr/>
              <a:t>22/07/17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F670-4795-0244-BB4D-CD855F3F7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B03A-5E7F-9848-8B7E-D08029CA414F}" type="datetimeFigureOut">
              <a:rPr lang="en-US" smtClean="0"/>
              <a:pPr/>
              <a:t>22/07/17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F670-4795-0244-BB4D-CD855F3F7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B03A-5E7F-9848-8B7E-D08029CA414F}" type="datetimeFigureOut">
              <a:rPr lang="en-US" smtClean="0"/>
              <a:pPr/>
              <a:t>22/07/17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F670-4795-0244-BB4D-CD855F3F7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B03A-5E7F-9848-8B7E-D08029CA414F}" type="datetimeFigureOut">
              <a:rPr lang="en-US" smtClean="0"/>
              <a:pPr/>
              <a:t>22/07/17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F670-4795-0244-BB4D-CD855F3F7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B03A-5E7F-9848-8B7E-D08029CA414F}" type="datetimeFigureOut">
              <a:rPr lang="en-US" smtClean="0"/>
              <a:pPr/>
              <a:t>22/07/17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F670-4795-0244-BB4D-CD855F3F7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B03A-5E7F-9848-8B7E-D08029CA414F}" type="datetimeFigureOut">
              <a:rPr lang="en-US" smtClean="0"/>
              <a:pPr/>
              <a:t>22/07/17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F670-4795-0244-BB4D-CD855F3F7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B03A-5E7F-9848-8B7E-D08029CA414F}" type="datetimeFigureOut">
              <a:rPr lang="en-US" smtClean="0"/>
              <a:pPr/>
              <a:t>22/07/17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F670-4795-0244-BB4D-CD855F3F7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B03A-5E7F-9848-8B7E-D08029CA414F}" type="datetimeFigureOut">
              <a:rPr lang="en-US" smtClean="0"/>
              <a:pPr/>
              <a:t>22/07/17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F670-4795-0244-BB4D-CD855F3F7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B03A-5E7F-9848-8B7E-D08029CA414F}" type="datetimeFigureOut">
              <a:rPr lang="en-US" smtClean="0"/>
              <a:pPr/>
              <a:t>22/07/17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F670-4795-0244-BB4D-CD855F3F7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B03A-5E7F-9848-8B7E-D08029CA414F}" type="datetimeFigureOut">
              <a:rPr lang="en-US" smtClean="0"/>
              <a:pPr/>
              <a:t>22/07/17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F670-4795-0244-BB4D-CD855F3F7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B03A-5E7F-9848-8B7E-D08029CA414F}" type="datetimeFigureOut">
              <a:rPr lang="en-US" smtClean="0"/>
              <a:pPr/>
              <a:t>22/07/17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F670-4795-0244-BB4D-CD855F3F7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0B03A-5E7F-9848-8B7E-D08029CA414F}" type="datetimeFigureOut">
              <a:rPr lang="en-US" smtClean="0"/>
              <a:pPr/>
              <a:t>22/07/17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AF670-4795-0244-BB4D-CD855F3F7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854" y="484154"/>
            <a:ext cx="8992146" cy="1941562"/>
          </a:xfrm>
        </p:spPr>
        <p:txBody>
          <a:bodyPr>
            <a:normAutofit fontScale="90000"/>
          </a:bodyPr>
          <a:lstStyle/>
          <a:p>
            <a:r>
              <a:rPr lang="en-US" dirty="0"/>
              <a:t>Constraining the masses of </a:t>
            </a:r>
            <a:r>
              <a:rPr lang="en-US" dirty="0" smtClean="0"/>
              <a:t>OGLE </a:t>
            </a:r>
            <a:r>
              <a:rPr lang="en-US" dirty="0" err="1" smtClean="0"/>
              <a:t>microlenses</a:t>
            </a:r>
            <a:r>
              <a:rPr lang="en-US" dirty="0" smtClean="0"/>
              <a:t> with </a:t>
            </a:r>
            <a:r>
              <a:rPr lang="en-US" dirty="0" err="1" smtClean="0"/>
              <a:t>astrometric</a:t>
            </a:r>
            <a:r>
              <a:rPr lang="en-US" dirty="0"/>
              <a:t> </a:t>
            </a:r>
            <a:r>
              <a:rPr lang="en-US" dirty="0" err="1" smtClean="0"/>
              <a:t>microlensing</a:t>
            </a:r>
            <a:endParaRPr lang="en-US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77545" y="3148781"/>
            <a:ext cx="7749313" cy="2941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7467" y="3334278"/>
            <a:ext cx="8184503" cy="3068454"/>
            <a:chOff x="777545" y="2567769"/>
            <a:chExt cx="7749313" cy="2941458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777545" y="2567769"/>
              <a:ext cx="7749313" cy="294145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Noé</a:t>
              </a:r>
              <a:r>
                <a:rPr kumimoji="0" lang="en-US" sz="33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Kains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0" i="0" u="none" strike="noStrike" kern="1200" cap="none" spc="0" normalizeH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(</a:t>
              </a:r>
              <a:r>
                <a:rPr kumimoji="0" lang="en-US" sz="33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STScI</a:t>
              </a:r>
              <a:r>
                <a:rPr kumimoji="0" lang="en-US" sz="3300" b="0" i="0" u="none" strike="noStrike" kern="1200" cap="none" spc="0" normalizeH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)</a:t>
              </a:r>
              <a:endPara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dirty="0">
                <a:latin typeface="+mj-lt"/>
                <a:ea typeface="+mj-ea"/>
                <a:cs typeface="+mj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dirty="0" smtClean="0">
                <a:latin typeface="+mj-lt"/>
                <a:ea typeface="+mj-ea"/>
                <a:cs typeface="+mj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dirty="0" smtClean="0">
                <a:latin typeface="+mj-lt"/>
                <a:ea typeface="+mj-ea"/>
                <a:cs typeface="+mj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dirty="0" smtClean="0">
                <a:latin typeface="+mj-lt"/>
                <a:ea typeface="+mj-ea"/>
                <a:cs typeface="+mj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dirty="0" smtClean="0">
                <a:latin typeface="+mj-lt"/>
                <a:ea typeface="+mj-ea"/>
                <a:cs typeface="+mj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dirty="0" smtClean="0">
                <a:latin typeface="+mj-lt"/>
                <a:ea typeface="+mj-ea"/>
                <a:cs typeface="+mj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dirty="0">
                <a:latin typeface="+mj-lt"/>
                <a:ea typeface="+mj-ea"/>
                <a:cs typeface="+mj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dirty="0" smtClean="0">
                <a:latin typeface="+mj-lt"/>
                <a:ea typeface="+mj-ea"/>
                <a:cs typeface="+mj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dirty="0">
                <a:latin typeface="+mj-lt"/>
                <a:ea typeface="+mj-ea"/>
                <a:cs typeface="+mj-cs"/>
              </a:endParaRPr>
            </a:p>
            <a:p>
              <a:pPr lvl="0" algn="ctr">
                <a:spcBef>
                  <a:spcPct val="0"/>
                </a:spcBef>
                <a:defRPr/>
              </a:pPr>
              <a:r>
                <a:rPr lang="en-US" sz="2000" dirty="0" smtClean="0">
                  <a:latin typeface="+mj-lt"/>
                  <a:ea typeface="+mj-ea"/>
                  <a:cs typeface="+mj-cs"/>
                </a:rPr>
                <a:t>with </a:t>
              </a:r>
              <a:r>
                <a:rPr lang="en-US" sz="2000" dirty="0" err="1" smtClean="0">
                  <a:latin typeface="+mj-lt"/>
                  <a:ea typeface="+mj-ea"/>
                  <a:cs typeface="+mj-cs"/>
                </a:rPr>
                <a:t>Kailash</a:t>
              </a:r>
              <a:r>
                <a:rPr lang="en-US" sz="2000" dirty="0" smtClean="0">
                  <a:latin typeface="+mj-lt"/>
                  <a:ea typeface="+mj-ea"/>
                  <a:cs typeface="+mj-cs"/>
                </a:rPr>
                <a:t> </a:t>
              </a:r>
              <a:r>
                <a:rPr lang="en-US" sz="2000" dirty="0" err="1" smtClean="0">
                  <a:latin typeface="+mj-lt"/>
                  <a:ea typeface="+mj-ea"/>
                  <a:cs typeface="+mj-cs"/>
                </a:rPr>
                <a:t>Sahu</a:t>
              </a:r>
              <a:r>
                <a:rPr lang="en-US" sz="2000" dirty="0" smtClean="0">
                  <a:latin typeface="+mj-lt"/>
                  <a:ea typeface="+mj-ea"/>
                  <a:cs typeface="+mj-cs"/>
                </a:rPr>
                <a:t>, </a:t>
              </a:r>
              <a:r>
                <a:rPr lang="en-US" sz="2000" dirty="0" smtClean="0">
                  <a:latin typeface="+mj-lt"/>
                  <a:ea typeface="+mj-ea"/>
                  <a:cs typeface="+mj-cs"/>
                </a:rPr>
                <a:t>Jay Anderson, </a:t>
              </a:r>
              <a:r>
                <a:rPr lang="en-US" sz="2000" dirty="0" err="1" smtClean="0">
                  <a:latin typeface="+mj-lt"/>
                  <a:ea typeface="+mj-ea"/>
                  <a:cs typeface="+mj-cs"/>
                </a:rPr>
                <a:t>Andrzej</a:t>
              </a:r>
              <a:r>
                <a:rPr lang="en-US" sz="2000" dirty="0" smtClean="0">
                  <a:latin typeface="+mj-lt"/>
                  <a:ea typeface="+mj-ea"/>
                  <a:cs typeface="+mj-cs"/>
                </a:rPr>
                <a:t> </a:t>
              </a:r>
              <a:r>
                <a:rPr lang="en-US" sz="2000" dirty="0" err="1" smtClean="0">
                  <a:latin typeface="+mj-lt"/>
                  <a:ea typeface="+mj-ea"/>
                  <a:cs typeface="+mj-cs"/>
                </a:rPr>
                <a:t>Udalski</a:t>
              </a:r>
              <a:r>
                <a:rPr lang="en-US" sz="2000" dirty="0" smtClean="0">
                  <a:latin typeface="+mj-lt"/>
                  <a:ea typeface="+mj-ea"/>
                  <a:cs typeface="+mj-cs"/>
                </a:rPr>
                <a:t>, </a:t>
              </a:r>
              <a:r>
                <a:rPr lang="en-US" sz="2000" dirty="0"/>
                <a:t>Annalisa </a:t>
              </a:r>
              <a:r>
                <a:rPr lang="en-US" sz="2000" dirty="0" err="1"/>
                <a:t>Calamida</a:t>
              </a:r>
              <a:r>
                <a:rPr lang="en-US" sz="2000" dirty="0" smtClean="0"/>
                <a:t>, </a:t>
              </a:r>
              <a:r>
                <a:rPr lang="en-US" sz="2000" dirty="0"/>
                <a:t>Stefano </a:t>
              </a:r>
              <a:r>
                <a:rPr lang="en-US" sz="2000" dirty="0" err="1"/>
                <a:t>Casertano</a:t>
              </a:r>
              <a:endParaRPr lang="en-US" sz="2000" dirty="0" smtClean="0"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2" name="Picture 11" descr="stsci_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173" y="3461667"/>
              <a:ext cx="2368949" cy="150999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74523"/>
            <a:ext cx="8162349" cy="462313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In addition to magnification, </a:t>
            </a:r>
            <a:r>
              <a:rPr lang="en-US" sz="2800" dirty="0" err="1" smtClean="0"/>
              <a:t>microlensing</a:t>
            </a:r>
            <a:r>
              <a:rPr lang="en-US" sz="2800" dirty="0" smtClean="0"/>
              <a:t> produces an </a:t>
            </a:r>
            <a:r>
              <a:rPr lang="en-US" sz="2800" dirty="0" err="1" smtClean="0"/>
              <a:t>astrometric</a:t>
            </a:r>
            <a:r>
              <a:rPr lang="en-US" sz="2800" dirty="0" smtClean="0"/>
              <a:t> shift due to asymmetric images</a:t>
            </a:r>
          </a:p>
          <a:p>
            <a:r>
              <a:rPr lang="en-US" sz="2800" dirty="0" smtClean="0"/>
              <a:t>Source’s light centroid deviates from rectilinear motion</a:t>
            </a:r>
          </a:p>
          <a:p>
            <a:r>
              <a:rPr lang="en-US" sz="2800" dirty="0" smtClean="0">
                <a:sym typeface="Wingdings"/>
              </a:rPr>
              <a:t>The amplitude of the </a:t>
            </a:r>
            <a:r>
              <a:rPr lang="en-US" sz="2800" dirty="0" err="1" smtClean="0">
                <a:sym typeface="Wingdings"/>
              </a:rPr>
              <a:t>astrometric</a:t>
            </a:r>
            <a:r>
              <a:rPr lang="en-US" sz="2800" dirty="0" smtClean="0">
                <a:sym typeface="Wingdings"/>
              </a:rPr>
              <a:t> shift scales with </a:t>
            </a:r>
            <a:r>
              <a:rPr lang="en-US" sz="2800" dirty="0" err="1" smtClean="0"/>
              <a:t>θ</a:t>
            </a:r>
            <a:r>
              <a:rPr lang="en-US" sz="2800" baseline="-25000" dirty="0" err="1" smtClean="0"/>
              <a:t>E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(e.g. Hog+ 1995, </a:t>
            </a:r>
            <a:r>
              <a:rPr lang="en-US" sz="2800" dirty="0" err="1" smtClean="0"/>
              <a:t>Dominik</a:t>
            </a:r>
            <a:r>
              <a:rPr lang="en-US" sz="2800" dirty="0" smtClean="0"/>
              <a:t> &amp; </a:t>
            </a:r>
            <a:r>
              <a:rPr lang="en-US" sz="2800" dirty="0" err="1" smtClean="0"/>
              <a:t>Sahu</a:t>
            </a:r>
            <a:r>
              <a:rPr lang="en-US" sz="2800" dirty="0" smtClean="0"/>
              <a:t> 2000)</a:t>
            </a:r>
            <a:endParaRPr lang="en-US" sz="2800" dirty="0" smtClean="0">
              <a:sym typeface="Wingdings"/>
            </a:endParaRPr>
          </a:p>
          <a:p>
            <a:r>
              <a:rPr lang="en-US" sz="2800" dirty="0" smtClean="0">
                <a:sym typeface="Wingdings"/>
              </a:rPr>
              <a:t>As the event unfolds, the apparent position of the source also follows a characteristic pattern</a:t>
            </a:r>
          </a:p>
          <a:p>
            <a:r>
              <a:rPr lang="en-US" sz="2800" dirty="0" smtClean="0">
                <a:sym typeface="Wingdings"/>
              </a:rPr>
              <a:t>Measuring and </a:t>
            </a:r>
            <a:r>
              <a:rPr lang="en-US" sz="2800" dirty="0" err="1" smtClean="0">
                <a:sym typeface="Wingdings"/>
              </a:rPr>
              <a:t>modelling</a:t>
            </a:r>
            <a:r>
              <a:rPr lang="en-US" sz="2800" dirty="0" smtClean="0">
                <a:sym typeface="Wingdings"/>
              </a:rPr>
              <a:t> this allows us to determine </a:t>
            </a:r>
            <a:r>
              <a:rPr lang="en-US" sz="2800" dirty="0" err="1" smtClean="0"/>
              <a:t>θ</a:t>
            </a:r>
            <a:r>
              <a:rPr lang="en-US" sz="2800" baseline="-25000" dirty="0" err="1" smtClean="0"/>
              <a:t>E</a:t>
            </a:r>
            <a:r>
              <a:rPr lang="en-US" sz="2800" dirty="0" smtClean="0">
                <a:sym typeface="Wingdings"/>
              </a:rPr>
              <a:t>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 smtClean="0"/>
              <a:t>Astrometric</a:t>
            </a:r>
            <a:r>
              <a:rPr lang="en-US" dirty="0" smtClean="0"/>
              <a:t> </a:t>
            </a:r>
            <a:r>
              <a:rPr lang="en-US" dirty="0" err="1" smtClean="0"/>
              <a:t>microlensing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53" y="2260052"/>
            <a:ext cx="6680496" cy="4640755"/>
          </a:xfrm>
        </p:spPr>
      </p:pic>
      <p:pic>
        <p:nvPicPr>
          <p:cNvPr id="5" name="Picture 4"/>
          <p:cNvPicPr>
            <a:picLocks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2713421" y="2"/>
            <a:ext cx="4222177" cy="246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50000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39610" y="5864527"/>
            <a:ext cx="791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 smtClean="0"/>
              <a:t>0</a:t>
            </a:r>
            <a:r>
              <a:rPr lang="en-US" dirty="0" smtClean="0"/>
              <a:t>=0.5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82249" y="1870951"/>
            <a:ext cx="161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11877021" flipV="1">
            <a:off x="5560357" y="1870952"/>
            <a:ext cx="712470" cy="17367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9210686" flipV="1">
            <a:off x="3044906" y="1304623"/>
            <a:ext cx="712470" cy="17367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9089" y="1686285"/>
            <a:ext cx="161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ource path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15369392" flipV="1">
            <a:off x="6238193" y="1373851"/>
            <a:ext cx="712470" cy="17367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431915" y="965363"/>
            <a:ext cx="0" cy="28824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17213" y="902971"/>
            <a:ext cx="2132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Impact parameter u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4169" y="384892"/>
            <a:ext cx="2214702" cy="3656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Einstein ring radius θ</a:t>
            </a:r>
            <a:r>
              <a:rPr lang="en-US" baseline="-25000" dirty="0" smtClean="0"/>
              <a:t>E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698871" y="332117"/>
            <a:ext cx="4" cy="92149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286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hift_te_x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26" r="-13826"/>
          <a:stretch>
            <a:fillRect/>
          </a:stretch>
        </p:blipFill>
        <p:spPr>
          <a:xfrm>
            <a:off x="-641649" y="306682"/>
            <a:ext cx="5879025" cy="3233237"/>
          </a:xfrm>
        </p:spPr>
      </p:pic>
      <p:pic>
        <p:nvPicPr>
          <p:cNvPr id="5" name="Picture 4" descr="shift_te_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661" y="306682"/>
            <a:ext cx="4563339" cy="3214015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06" y="3620103"/>
            <a:ext cx="6148556" cy="322259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416120" y="-45734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Without proper motion (source’s view)…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7114762" y="5920906"/>
            <a:ext cx="2350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θ</a:t>
            </a:r>
            <a:r>
              <a:rPr lang="en-US" baseline="-25000" dirty="0" err="1"/>
              <a:t>E</a:t>
            </a:r>
            <a:r>
              <a:rPr lang="en-US" dirty="0">
                <a:sym typeface="Wingdings"/>
              </a:rPr>
              <a:t> </a:t>
            </a:r>
            <a:r>
              <a:rPr lang="en-US" dirty="0" smtClean="0"/>
              <a:t>scales the ellipse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199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strometric_lensing_anima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49904"/>
            <a:ext cx="8369976" cy="4708525"/>
          </a:xfrm>
        </p:spPr>
      </p:pic>
      <p:sp>
        <p:nvSpPr>
          <p:cNvPr id="5" name="TextBox 4"/>
          <p:cNvSpPr txBox="1"/>
          <p:nvPr/>
        </p:nvSpPr>
        <p:spPr>
          <a:xfrm>
            <a:off x="4099728" y="1109292"/>
            <a:ext cx="82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46578" y="1077026"/>
            <a:ext cx="60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72658" y="6349628"/>
            <a:ext cx="203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Animation: K. </a:t>
            </a:r>
            <a:r>
              <a:rPr lang="en-US" dirty="0" err="1" smtClean="0"/>
              <a:t>Sahu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681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6331" y="-342214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With proper motion (observer’s view)…</a:t>
            </a:r>
            <a:endParaRPr lang="en-US" sz="2800" dirty="0"/>
          </a:p>
        </p:txBody>
      </p:sp>
      <p:pic>
        <p:nvPicPr>
          <p:cNvPr id="4" name="Content Placeholder 3" descr="shift_te_pmx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65" r="-14265"/>
          <a:stretch>
            <a:fillRect/>
          </a:stretch>
        </p:blipFill>
        <p:spPr>
          <a:xfrm>
            <a:off x="-553043" y="531820"/>
            <a:ext cx="5700924" cy="3135289"/>
          </a:xfrm>
        </p:spPr>
      </p:pic>
      <p:pic>
        <p:nvPicPr>
          <p:cNvPr id="5" name="Picture 4" descr="shift_te_pm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21" y="560359"/>
            <a:ext cx="4452482" cy="3135289"/>
          </a:xfrm>
          <a:prstGeom prst="rect">
            <a:avLst/>
          </a:prstGeom>
        </p:spPr>
      </p:pic>
      <p:pic>
        <p:nvPicPr>
          <p:cNvPr id="6" name="Picture 5" descr="shift_te_pmx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461" y="3491611"/>
            <a:ext cx="3594115" cy="33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18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076"/>
            <a:ext cx="8229600" cy="1143000"/>
          </a:xfrm>
        </p:spPr>
        <p:txBody>
          <a:bodyPr/>
          <a:lstStyle/>
          <a:p>
            <a:r>
              <a:rPr lang="en-US" dirty="0" smtClean="0"/>
              <a:t>Can we detect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2941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Shifts are small, but can be detected longer before/ after the peak of the event (t</a:t>
            </a:r>
            <a:r>
              <a:rPr lang="en-US" baseline="-25000" dirty="0" smtClean="0"/>
              <a:t>0</a:t>
            </a:r>
            <a:r>
              <a:rPr lang="en-US" dirty="0" smtClean="0"/>
              <a:t>), unlike photometric signal</a:t>
            </a:r>
          </a:p>
        </p:txBody>
      </p:sp>
      <p:pic>
        <p:nvPicPr>
          <p:cNvPr id="4" name="Content Placeholder 3" descr="ast_mag_lu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01" r="-20001"/>
          <a:stretch>
            <a:fillRect/>
          </a:stretch>
        </p:blipFill>
        <p:spPr>
          <a:xfrm>
            <a:off x="257238" y="2846597"/>
            <a:ext cx="7378744" cy="4058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44181" y="5425038"/>
            <a:ext cx="2661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/>
              <a:t> lens at 4 </a:t>
            </a:r>
            <a:r>
              <a:rPr lang="en-US" dirty="0" err="1" smtClean="0"/>
              <a:t>kpc</a:t>
            </a:r>
            <a:endParaRPr lang="en-US" dirty="0" smtClean="0"/>
          </a:p>
          <a:p>
            <a:r>
              <a:rPr lang="en-US" dirty="0" smtClean="0"/>
              <a:t>Lu+ 2016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252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Astrometric</a:t>
            </a:r>
            <a:r>
              <a:rPr lang="en-US" dirty="0" smtClean="0"/>
              <a:t> </a:t>
            </a:r>
            <a:r>
              <a:rPr lang="en-US" dirty="0" err="1" smtClean="0"/>
              <a:t>microlensing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Amplitude of </a:t>
            </a:r>
            <a:r>
              <a:rPr lang="en-US" baseline="-5000" dirty="0"/>
              <a:t>~</a:t>
            </a:r>
            <a:r>
              <a:rPr lang="en-US" dirty="0"/>
              <a:t>0.5-1 mas for typical stellar lenses</a:t>
            </a:r>
          </a:p>
          <a:p>
            <a:r>
              <a:rPr lang="en-US" dirty="0"/>
              <a:t>Currently can only be </a:t>
            </a:r>
            <a:r>
              <a:rPr lang="en-US" dirty="0" smtClean="0"/>
              <a:t>routinely detected </a:t>
            </a:r>
            <a:r>
              <a:rPr lang="en-US" dirty="0"/>
              <a:t>from space with HST, soon with JWST, later on with </a:t>
            </a:r>
            <a:r>
              <a:rPr lang="en-US" dirty="0" smtClean="0"/>
              <a:t>WFIRST</a:t>
            </a:r>
            <a:endParaRPr lang="en-US" dirty="0"/>
          </a:p>
          <a:p>
            <a:r>
              <a:rPr lang="en-US" dirty="0"/>
              <a:t>3-year HST program (PI: </a:t>
            </a:r>
            <a:r>
              <a:rPr lang="en-US" dirty="0" err="1"/>
              <a:t>Sahu</a:t>
            </a:r>
            <a:r>
              <a:rPr lang="en-US" dirty="0"/>
              <a:t>) a good experiment to see how this can done routinely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430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HST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04" y="1267819"/>
            <a:ext cx="8523196" cy="538120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‘Detecting and measuring the masses of stellar remnants’ – PI: K. </a:t>
            </a:r>
            <a:r>
              <a:rPr lang="en-US" dirty="0" err="1" smtClean="0"/>
              <a:t>Sahu</a:t>
            </a:r>
            <a:r>
              <a:rPr lang="en-US" dirty="0" smtClean="0"/>
              <a:t> – 192 orbits (2011-2014)</a:t>
            </a:r>
          </a:p>
          <a:p>
            <a:pPr lvl="2"/>
            <a:r>
              <a:rPr lang="en-US" dirty="0" smtClean="0"/>
              <a:t>Primary science goal: detecting </a:t>
            </a:r>
            <a:r>
              <a:rPr lang="en-US" dirty="0" err="1" smtClean="0"/>
              <a:t>astrometric</a:t>
            </a:r>
            <a:r>
              <a:rPr lang="en-US" dirty="0" smtClean="0"/>
              <a:t> </a:t>
            </a:r>
            <a:r>
              <a:rPr lang="en-US" dirty="0" err="1" smtClean="0"/>
              <a:t>microlensing</a:t>
            </a:r>
            <a:r>
              <a:rPr lang="en-US" dirty="0" smtClean="0"/>
              <a:t> by black holes and neutron stars</a:t>
            </a:r>
          </a:p>
          <a:p>
            <a:pPr lvl="2"/>
            <a:r>
              <a:rPr lang="en-US" dirty="0" smtClean="0"/>
              <a:t>Observed with Advanced Camera for Surveys (ACS) and Wide Field Camera 3 (WFC3) UVIS channel; pixel sizes of 50 and 40 mas</a:t>
            </a:r>
          </a:p>
          <a:p>
            <a:pPr lvl="2"/>
            <a:r>
              <a:rPr lang="en-US" dirty="0" smtClean="0"/>
              <a:t>Monitoring </a:t>
            </a:r>
            <a:r>
              <a:rPr lang="en-US" baseline="-4000" dirty="0" smtClean="0"/>
              <a:t>~</a:t>
            </a:r>
            <a:r>
              <a:rPr lang="en-US" dirty="0" smtClean="0"/>
              <a:t>1.5-2 million stars in total</a:t>
            </a:r>
          </a:p>
          <a:p>
            <a:pPr lvl="2"/>
            <a:r>
              <a:rPr lang="en-US" dirty="0" smtClean="0"/>
              <a:t>Each ACS field observed every 2 weeks, 8 months/ year for 3 years; WFC3 fields 4 months/ year</a:t>
            </a:r>
          </a:p>
          <a:p>
            <a:pPr lvl="2"/>
            <a:r>
              <a:rPr lang="en-US" dirty="0" smtClean="0"/>
              <a:t>HST observations to measure </a:t>
            </a:r>
            <a:r>
              <a:rPr lang="en-US" dirty="0" err="1" smtClean="0"/>
              <a:t>astrometric</a:t>
            </a:r>
            <a:r>
              <a:rPr lang="en-US" dirty="0" smtClean="0"/>
              <a:t> shifts + photometry</a:t>
            </a:r>
          </a:p>
          <a:p>
            <a:pPr lvl="2"/>
            <a:r>
              <a:rPr lang="en-US" dirty="0" smtClean="0"/>
              <a:t>Ground-based observations with VIMOS@VLT to constrain parallax: every 3-4 days (PI: M. </a:t>
            </a:r>
            <a:r>
              <a:rPr lang="en-US" dirty="0" err="1" smtClean="0"/>
              <a:t>Zoccali</a:t>
            </a:r>
            <a:r>
              <a:rPr lang="en-US" dirty="0" smtClean="0"/>
              <a:t>)</a:t>
            </a:r>
            <a:endParaRPr lang="en-US" baseline="-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964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cases for astrometry: OGLE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3988"/>
            <a:ext cx="8229600" cy="504911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Can we constrain </a:t>
            </a:r>
            <a:r>
              <a:rPr lang="en-US" dirty="0" err="1" smtClean="0"/>
              <a:t>θ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</a:t>
            </a:r>
            <a:r>
              <a:rPr lang="en-US" dirty="0" smtClean="0"/>
              <a:t>for OGLE events in our HST footprint?</a:t>
            </a:r>
          </a:p>
          <a:p>
            <a:r>
              <a:rPr lang="en-US" dirty="0"/>
              <a:t>HST </a:t>
            </a:r>
            <a:r>
              <a:rPr lang="en-US" dirty="0" smtClean="0"/>
              <a:t>data </a:t>
            </a:r>
            <a:r>
              <a:rPr lang="en-US" dirty="0"/>
              <a:t>contains 20 OGLE + 1 MOA events</a:t>
            </a:r>
          </a:p>
          <a:p>
            <a:r>
              <a:rPr lang="en-US" dirty="0"/>
              <a:t>Of </a:t>
            </a:r>
            <a:r>
              <a:rPr lang="en-US" dirty="0" smtClean="0"/>
              <a:t>these</a:t>
            </a:r>
            <a:endParaRPr lang="en-US" dirty="0"/>
          </a:p>
          <a:p>
            <a:pPr lvl="2"/>
            <a:r>
              <a:rPr lang="en-US" dirty="0" smtClean="0"/>
              <a:t>5 </a:t>
            </a:r>
            <a:r>
              <a:rPr lang="en-US" dirty="0"/>
              <a:t>were too short to be caught by our observations, </a:t>
            </a:r>
            <a:endParaRPr lang="en-US" dirty="0" smtClean="0"/>
          </a:p>
          <a:p>
            <a:pPr lvl="2"/>
            <a:r>
              <a:rPr lang="en-US" dirty="0"/>
              <a:t>4</a:t>
            </a:r>
            <a:r>
              <a:rPr lang="en-US" dirty="0" smtClean="0"/>
              <a:t> </a:t>
            </a:r>
            <a:r>
              <a:rPr lang="en-US" dirty="0"/>
              <a:t>were too </a:t>
            </a:r>
            <a:r>
              <a:rPr lang="en-US" dirty="0" smtClean="0"/>
              <a:t>bright (saturated)</a:t>
            </a:r>
          </a:p>
          <a:p>
            <a:pPr lvl="2"/>
            <a:r>
              <a:rPr lang="en-US" dirty="0" smtClean="0"/>
              <a:t>5 </a:t>
            </a:r>
            <a:r>
              <a:rPr lang="en-US" dirty="0"/>
              <a:t>were too early/ late in the </a:t>
            </a:r>
            <a:r>
              <a:rPr lang="en-US" dirty="0" smtClean="0"/>
              <a:t>season</a:t>
            </a:r>
          </a:p>
          <a:p>
            <a:pPr lvl="2"/>
            <a:r>
              <a:rPr lang="en-US" dirty="0" smtClean="0"/>
              <a:t>1 non-PSPL</a:t>
            </a:r>
            <a:endParaRPr lang="en-US" dirty="0"/>
          </a:p>
          <a:p>
            <a:r>
              <a:rPr lang="en-US" dirty="0" smtClean="0"/>
              <a:t>6 events </a:t>
            </a:r>
            <a:r>
              <a:rPr lang="en-US" dirty="0"/>
              <a:t>with HST astrometry and </a:t>
            </a:r>
            <a:r>
              <a:rPr lang="en-US" dirty="0" smtClean="0"/>
              <a:t>photometry </a:t>
            </a:r>
            <a:r>
              <a:rPr lang="en-US" dirty="0" smtClean="0">
                <a:sym typeface="Wingdings"/>
              </a:rPr>
              <a:t>(Kains+ 2017)</a:t>
            </a:r>
            <a:endParaRPr lang="en-US" dirty="0" smtClean="0"/>
          </a:p>
          <a:p>
            <a:r>
              <a:rPr lang="en-US" dirty="0" smtClean="0"/>
              <a:t>Good test cases for routine </a:t>
            </a:r>
            <a:r>
              <a:rPr lang="en-US" dirty="0" err="1" smtClean="0"/>
              <a:t>astrometric</a:t>
            </a:r>
            <a:r>
              <a:rPr lang="en-US" dirty="0" smtClean="0"/>
              <a:t> measurements in large-scale survey (WFIRST </a:t>
            </a:r>
            <a:r>
              <a:rPr lang="en-US" dirty="0" err="1" smtClean="0"/>
              <a:t>microlensing</a:t>
            </a:r>
            <a:r>
              <a:rPr lang="en-US" dirty="0" smtClean="0"/>
              <a:t> survey)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462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</a:t>
            </a:r>
            <a:r>
              <a:rPr lang="en-US" dirty="0"/>
              <a:t>Jay </a:t>
            </a:r>
            <a:r>
              <a:rPr lang="en-US" dirty="0" smtClean="0"/>
              <a:t>Anderson’s software to extract photometry &amp; astrometry from HST observations (e.g. Anderson &amp; King 2006)</a:t>
            </a:r>
          </a:p>
          <a:p>
            <a:r>
              <a:rPr lang="en-US" dirty="0" smtClean="0"/>
              <a:t>Additional local corrections to account for systematics (Kains+ 2017, </a:t>
            </a:r>
            <a:r>
              <a:rPr lang="en-US" dirty="0" err="1" smtClean="0"/>
              <a:t>Sahu</a:t>
            </a:r>
            <a:r>
              <a:rPr lang="en-US" dirty="0" smtClean="0"/>
              <a:t>+ in prep.)</a:t>
            </a:r>
          </a:p>
          <a:p>
            <a:r>
              <a:rPr lang="en-US" dirty="0" smtClean="0"/>
              <a:t>Used Difference Image Analysis software </a:t>
            </a:r>
            <a:r>
              <a:rPr lang="en-US" dirty="0" err="1" smtClean="0"/>
              <a:t>DanDIA</a:t>
            </a:r>
            <a:r>
              <a:rPr lang="en-US" dirty="0" smtClean="0"/>
              <a:t> (</a:t>
            </a:r>
            <a:r>
              <a:rPr lang="en-US" dirty="0" err="1" smtClean="0"/>
              <a:t>Bramich</a:t>
            </a:r>
            <a:r>
              <a:rPr lang="en-US" dirty="0" smtClean="0"/>
              <a:t> 2008) to extract photometry from VLT observations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954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key problem in </a:t>
            </a:r>
            <a:r>
              <a:rPr lang="en-US" dirty="0" err="1" smtClean="0"/>
              <a:t>microlensing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Lens masses are generally not tightly constrained by </a:t>
            </a:r>
            <a:r>
              <a:rPr lang="en-US" dirty="0" err="1" smtClean="0"/>
              <a:t>modelling</a:t>
            </a:r>
            <a:endParaRPr lang="en-US" dirty="0" smtClean="0"/>
          </a:p>
          <a:p>
            <a:r>
              <a:rPr lang="en-US" dirty="0" smtClean="0"/>
              <a:t>Instead, only mass ratio + sometimes some additional constraints; direct mass measurements are rare</a:t>
            </a:r>
          </a:p>
          <a:p>
            <a:r>
              <a:rPr lang="en-US" dirty="0" smtClean="0"/>
              <a:t>Improving on </a:t>
            </a:r>
            <a:r>
              <a:rPr lang="en-US" dirty="0" smtClean="0"/>
              <a:t>that on a routine basis </a:t>
            </a:r>
            <a:r>
              <a:rPr lang="en-US" dirty="0" smtClean="0"/>
              <a:t>would help us understand better</a:t>
            </a:r>
          </a:p>
          <a:p>
            <a:pPr lvl="2"/>
            <a:r>
              <a:rPr lang="en-US" dirty="0" smtClean="0"/>
              <a:t>Planet mass </a:t>
            </a:r>
            <a:r>
              <a:rPr lang="en-US" dirty="0" smtClean="0"/>
              <a:t>function (Gaudi+ 2002, </a:t>
            </a:r>
            <a:r>
              <a:rPr lang="en-US" dirty="0" err="1" smtClean="0"/>
              <a:t>Tsapras</a:t>
            </a:r>
            <a:r>
              <a:rPr lang="en-US" dirty="0" smtClean="0"/>
              <a:t>+ 2013, Gould+ 2006, Sumi+2010, Gould+ 2010, </a:t>
            </a:r>
            <a:r>
              <a:rPr lang="en-US" dirty="0" err="1" smtClean="0"/>
              <a:t>Cassan</a:t>
            </a:r>
            <a:r>
              <a:rPr lang="en-US" dirty="0" smtClean="0"/>
              <a:t>+ 2012, Suzuki+ 2016, Shvartzvald+2016, </a:t>
            </a:r>
            <a:r>
              <a:rPr lang="en-US" dirty="0" err="1" smtClean="0"/>
              <a:t>Tsapras</a:t>
            </a:r>
            <a:r>
              <a:rPr lang="en-US" smtClean="0"/>
              <a:t>+ 2016)</a:t>
            </a:r>
            <a:endParaRPr lang="en-US" dirty="0" smtClean="0"/>
          </a:p>
          <a:p>
            <a:pPr lvl="2"/>
            <a:r>
              <a:rPr lang="en-US" dirty="0" smtClean="0"/>
              <a:t>Black hole </a:t>
            </a:r>
            <a:r>
              <a:rPr lang="en-US" dirty="0" smtClean="0"/>
              <a:t>demographics (</a:t>
            </a:r>
            <a:r>
              <a:rPr lang="en-US" dirty="0" err="1" smtClean="0"/>
              <a:t>Agol</a:t>
            </a:r>
            <a:r>
              <a:rPr lang="en-US" dirty="0" smtClean="0"/>
              <a:t> 2002, </a:t>
            </a:r>
            <a:r>
              <a:rPr lang="en-US" dirty="0"/>
              <a:t>Bennett 2002, Lu+ </a:t>
            </a:r>
            <a:r>
              <a:rPr lang="en-US" dirty="0" smtClean="0"/>
              <a:t>2016, </a:t>
            </a:r>
            <a:r>
              <a:rPr lang="en-US" dirty="0" err="1" smtClean="0"/>
              <a:t>Wyrzykowski</a:t>
            </a:r>
            <a:r>
              <a:rPr lang="en-US" dirty="0"/>
              <a:t>+ 2016, Kains+ 2016</a:t>
            </a:r>
            <a:r>
              <a:rPr lang="en-US" dirty="0" smtClean="0"/>
              <a:t>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95888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Modelling</a:t>
            </a:r>
            <a:r>
              <a:rPr lang="en-US" dirty="0" smtClean="0"/>
              <a:t>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Fit PSPL + parallax parameters; check whether parallax is well constrained</a:t>
            </a:r>
          </a:p>
          <a:p>
            <a:pPr lvl="2"/>
            <a:r>
              <a:rPr lang="en-US" dirty="0" smtClean="0"/>
              <a:t>MCMC yields distributions of t</a:t>
            </a:r>
            <a:r>
              <a:rPr lang="en-US" baseline="-25000" dirty="0" smtClean="0"/>
              <a:t>0</a:t>
            </a:r>
            <a:r>
              <a:rPr lang="en-US" dirty="0"/>
              <a:t>,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, </a:t>
            </a:r>
            <a:r>
              <a:rPr lang="en-US" dirty="0" smtClean="0"/>
              <a:t>u</a:t>
            </a:r>
            <a:r>
              <a:rPr lang="en-US" baseline="-25000" dirty="0" smtClean="0"/>
              <a:t>0</a:t>
            </a:r>
            <a:r>
              <a:rPr lang="en-US" dirty="0" smtClean="0"/>
              <a:t>, π</a:t>
            </a:r>
            <a:r>
              <a:rPr lang="en-US" baseline="-25000" dirty="0" smtClean="0"/>
              <a:t>E,E</a:t>
            </a:r>
            <a:r>
              <a:rPr lang="en-US" dirty="0" smtClean="0"/>
              <a:t>, </a:t>
            </a:r>
            <a:r>
              <a:rPr lang="en-US" dirty="0"/>
              <a:t>π</a:t>
            </a:r>
            <a:r>
              <a:rPr lang="en-US" baseline="-25000" dirty="0"/>
              <a:t>E</a:t>
            </a:r>
            <a:r>
              <a:rPr lang="en-US" baseline="-25000" dirty="0" smtClean="0"/>
              <a:t>,N</a:t>
            </a:r>
            <a:endParaRPr lang="en-US" dirty="0" smtClean="0"/>
          </a:p>
          <a:p>
            <a:r>
              <a:rPr lang="en-US" dirty="0" smtClean="0"/>
              <a:t>Use the posterior distributions on the parameters as priors for the </a:t>
            </a:r>
            <a:r>
              <a:rPr lang="en-US" dirty="0" err="1" smtClean="0"/>
              <a:t>astrometric</a:t>
            </a:r>
            <a:r>
              <a:rPr lang="en-US" dirty="0" smtClean="0"/>
              <a:t> </a:t>
            </a:r>
            <a:r>
              <a:rPr lang="en-US" dirty="0" err="1" smtClean="0"/>
              <a:t>microlensing</a:t>
            </a:r>
            <a:r>
              <a:rPr lang="en-US" dirty="0" smtClean="0"/>
              <a:t> model</a:t>
            </a:r>
          </a:p>
          <a:p>
            <a:pPr lvl="2"/>
            <a:r>
              <a:rPr lang="en-US" dirty="0" smtClean="0"/>
              <a:t>Yields final parameters: t</a:t>
            </a:r>
            <a:r>
              <a:rPr lang="en-US" baseline="-25000" dirty="0" smtClean="0"/>
              <a:t>0</a:t>
            </a:r>
            <a:r>
              <a:rPr lang="en-US" dirty="0"/>
              <a:t>,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, u</a:t>
            </a:r>
            <a:r>
              <a:rPr lang="en-US" baseline="-25000" dirty="0"/>
              <a:t>0</a:t>
            </a:r>
            <a:r>
              <a:rPr lang="en-US" dirty="0"/>
              <a:t>, α, </a:t>
            </a:r>
            <a:r>
              <a:rPr lang="en-US" dirty="0" err="1"/>
              <a:t>θ</a:t>
            </a:r>
            <a:r>
              <a:rPr lang="en-US" baseline="-25000" dirty="0" err="1"/>
              <a:t>E</a:t>
            </a:r>
            <a:r>
              <a:rPr lang="en-US" dirty="0"/>
              <a:t>, x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dirty="0" smtClean="0"/>
              <a:t>y</a:t>
            </a:r>
            <a:r>
              <a:rPr lang="en-US" baseline="-25000" dirty="0" smtClean="0"/>
              <a:t>0</a:t>
            </a:r>
          </a:p>
          <a:p>
            <a:pPr lvl="2"/>
            <a:r>
              <a:rPr lang="en-US" dirty="0" smtClean="0"/>
              <a:t>α is the lens-source trajectory relative angle, </a:t>
            </a:r>
            <a:r>
              <a:rPr lang="en-US" dirty="0"/>
              <a:t>x</a:t>
            </a:r>
            <a:r>
              <a:rPr lang="en-US" baseline="-25000" dirty="0"/>
              <a:t>0</a:t>
            </a:r>
            <a:r>
              <a:rPr lang="en-US" dirty="0"/>
              <a:t>, y</a:t>
            </a:r>
            <a:r>
              <a:rPr lang="en-US" baseline="-25000" dirty="0"/>
              <a:t>0</a:t>
            </a:r>
            <a:r>
              <a:rPr lang="en-US" dirty="0" smtClean="0"/>
              <a:t> are reference positions (arbitrary)</a:t>
            </a:r>
          </a:p>
        </p:txBody>
      </p:sp>
    </p:spTree>
    <p:extLst>
      <p:ext uri="{BB962C8B-B14F-4D97-AF65-F5344CB8AC3E}">
        <p14:creationId xmlns:p14="http://schemas.microsoft.com/office/powerpoint/2010/main" val="251421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Astrometric</a:t>
            </a:r>
            <a:r>
              <a:rPr lang="en-US" dirty="0" smtClean="0"/>
              <a:t> </a:t>
            </a:r>
            <a:r>
              <a:rPr lang="en-US" dirty="0" err="1" smtClean="0"/>
              <a:t>microlensing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408" y="1143000"/>
            <a:ext cx="8576201" cy="242423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Subtract the mean proper motion of the source to keep only the elliptical motion caused by lensing (e.g. </a:t>
            </a:r>
            <a:r>
              <a:rPr lang="en-US" dirty="0" err="1" smtClean="0"/>
              <a:t>Dominik</a:t>
            </a:r>
            <a:r>
              <a:rPr lang="en-US" dirty="0" smtClean="0"/>
              <a:t> &amp; </a:t>
            </a:r>
            <a:r>
              <a:rPr lang="en-US" dirty="0" err="1" smtClean="0"/>
              <a:t>Sahu</a:t>
            </a:r>
            <a:r>
              <a:rPr lang="en-US" dirty="0" smtClean="0"/>
              <a:t> 2000)</a:t>
            </a:r>
          </a:p>
          <a:p>
            <a:r>
              <a:rPr lang="en-US" dirty="0" smtClean="0"/>
              <a:t>Fit the residual </a:t>
            </a:r>
            <a:r>
              <a:rPr lang="en-US" dirty="0" err="1" smtClean="0"/>
              <a:t>astrometric</a:t>
            </a:r>
            <a:r>
              <a:rPr lang="en-US" dirty="0"/>
              <a:t> </a:t>
            </a:r>
            <a:r>
              <a:rPr lang="en-US" dirty="0" smtClean="0"/>
              <a:t>motion with elliptical trajectory (e.g. Kains+ 2017, 2016)</a:t>
            </a:r>
          </a:p>
        </p:txBody>
      </p:sp>
      <p:pic>
        <p:nvPicPr>
          <p:cNvPr id="4" name="Picture 3" descr="pos_t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0"/>
          <a:stretch/>
        </p:blipFill>
        <p:spPr>
          <a:xfrm>
            <a:off x="1275516" y="3567230"/>
            <a:ext cx="5744538" cy="546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72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Example: OGLE</a:t>
            </a:r>
            <a:r>
              <a:rPr lang="en-US" dirty="0"/>
              <a:t>-2013-BLG-0804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Detected by OGLE EWS (</a:t>
            </a:r>
            <a:r>
              <a:rPr lang="en-US" dirty="0" err="1" smtClean="0"/>
              <a:t>Udalski</a:t>
            </a:r>
            <a:r>
              <a:rPr lang="en-US" dirty="0" smtClean="0"/>
              <a:t>+ 2003) in April 2013</a:t>
            </a:r>
          </a:p>
          <a:p>
            <a:r>
              <a:rPr lang="en-US" i="1" dirty="0" smtClean="0"/>
              <a:t>V</a:t>
            </a:r>
            <a:r>
              <a:rPr lang="en-US" baseline="-4000" dirty="0"/>
              <a:t>~</a:t>
            </a:r>
            <a:r>
              <a:rPr lang="en-US" dirty="0" smtClean="0"/>
              <a:t>20, within ACS footprint, and peaked halfway through 2013, with t</a:t>
            </a:r>
            <a:r>
              <a:rPr lang="en-US" baseline="-25000" dirty="0" smtClean="0"/>
              <a:t>E</a:t>
            </a:r>
            <a:r>
              <a:rPr lang="en-US" baseline="-4000" dirty="0" smtClean="0"/>
              <a:t>~</a:t>
            </a:r>
            <a:r>
              <a:rPr lang="en-US" dirty="0" smtClean="0"/>
              <a:t>42 days</a:t>
            </a:r>
          </a:p>
          <a:p>
            <a:r>
              <a:rPr lang="en-US" dirty="0" smtClean="0"/>
              <a:t>Should be an excellent target for our observations</a:t>
            </a:r>
          </a:p>
          <a:p>
            <a:r>
              <a:rPr lang="en-US" dirty="0" smtClean="0"/>
              <a:t>Do we reach the </a:t>
            </a:r>
            <a:r>
              <a:rPr lang="en-US" dirty="0" err="1" smtClean="0"/>
              <a:t>astrometric</a:t>
            </a:r>
            <a:r>
              <a:rPr lang="en-US" dirty="0" smtClean="0"/>
              <a:t> precision we should</a:t>
            </a:r>
            <a:r>
              <a:rPr lang="en-US" dirty="0" smtClean="0"/>
              <a:t>?</a:t>
            </a:r>
          </a:p>
          <a:p>
            <a:r>
              <a:rPr lang="en-US" dirty="0" smtClean="0"/>
              <a:t>See all events in Kains+ 2017, </a:t>
            </a:r>
            <a:r>
              <a:rPr lang="en-US" dirty="0" err="1" smtClean="0"/>
              <a:t>ApJ</a:t>
            </a:r>
            <a:r>
              <a:rPr lang="en-US" dirty="0" smtClean="0"/>
              <a:t> 843, 145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453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91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OGLE-2013-BLG-</a:t>
            </a:r>
            <a:r>
              <a:rPr lang="en-US" dirty="0" smtClean="0"/>
              <a:t>0804 – </a:t>
            </a:r>
            <a:r>
              <a:rPr lang="en-US" dirty="0" err="1" smtClean="0"/>
              <a:t>PSPL+parallax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23230"/>
            <a:ext cx="8229600" cy="5681943"/>
          </a:xfrm>
        </p:spPr>
      </p:pic>
      <p:sp>
        <p:nvSpPr>
          <p:cNvPr id="3" name="Rectangle 2"/>
          <p:cNvSpPr/>
          <p:nvPr/>
        </p:nvSpPr>
        <p:spPr>
          <a:xfrm>
            <a:off x="6321778" y="3725333"/>
            <a:ext cx="1693333" cy="268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15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06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OGLE-2013-BLG-0804 – </a:t>
            </a:r>
            <a:r>
              <a:rPr lang="en-US"/>
              <a:t>PSPL+parallax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02" y="783899"/>
            <a:ext cx="6074101" cy="6074101"/>
          </a:xfrm>
        </p:spPr>
      </p:pic>
    </p:spTree>
    <p:extLst>
      <p:ext uri="{BB962C8B-B14F-4D97-AF65-F5344CB8AC3E}">
        <p14:creationId xmlns:p14="http://schemas.microsoft.com/office/powerpoint/2010/main" val="294708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Astrometric</a:t>
            </a:r>
            <a:r>
              <a:rPr lang="en-US" dirty="0" smtClean="0"/>
              <a:t> data with PM (3 years)</a:t>
            </a:r>
            <a:endParaRPr lang="en-US" dirty="0"/>
          </a:p>
        </p:txBody>
      </p:sp>
      <p:pic>
        <p:nvPicPr>
          <p:cNvPr id="4" name="Content Placeholder 3" descr="ob130804_ast_wpm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49" r="-25949"/>
          <a:stretch>
            <a:fillRect/>
          </a:stretch>
        </p:blipFill>
        <p:spPr>
          <a:xfrm>
            <a:off x="-320999" y="1417638"/>
            <a:ext cx="9236132" cy="5079517"/>
          </a:xfrm>
        </p:spPr>
      </p:pic>
    </p:spTree>
    <p:extLst>
      <p:ext uri="{BB962C8B-B14F-4D97-AF65-F5344CB8AC3E}">
        <p14:creationId xmlns:p14="http://schemas.microsoft.com/office/powerpoint/2010/main" val="2420895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Astrometric</a:t>
            </a:r>
            <a:r>
              <a:rPr lang="en-US" dirty="0"/>
              <a:t> data </a:t>
            </a:r>
            <a:r>
              <a:rPr lang="en-US" dirty="0" smtClean="0"/>
              <a:t>with PM subtracted</a:t>
            </a:r>
            <a:endParaRPr lang="en-US" dirty="0"/>
          </a:p>
        </p:txBody>
      </p:sp>
      <p:pic>
        <p:nvPicPr>
          <p:cNvPr id="4" name="Content Placeholder 3" descr="ob130804_ast_nopm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83" r="-29783"/>
          <a:stretch>
            <a:fillRect/>
          </a:stretch>
        </p:blipFill>
        <p:spPr>
          <a:xfrm>
            <a:off x="-559149" y="1417639"/>
            <a:ext cx="9703149" cy="5336358"/>
          </a:xfrm>
        </p:spPr>
      </p:pic>
      <p:sp>
        <p:nvSpPr>
          <p:cNvPr id="3" name="TextBox 2"/>
          <p:cNvSpPr txBox="1"/>
          <p:nvPr/>
        </p:nvSpPr>
        <p:spPr>
          <a:xfrm>
            <a:off x="7377991" y="1769346"/>
            <a:ext cx="153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Rms</a:t>
            </a:r>
            <a:r>
              <a:rPr lang="en-US" dirty="0" smtClean="0"/>
              <a:t>=  0.4 mas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77991" y="2207955"/>
            <a:ext cx="157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pix =  50 mas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33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736"/>
            <a:ext cx="8229600" cy="1143000"/>
          </a:xfrm>
        </p:spPr>
        <p:txBody>
          <a:bodyPr/>
          <a:lstStyle/>
          <a:p>
            <a:r>
              <a:rPr lang="en-US" dirty="0" err="1" smtClean="0"/>
              <a:t>Astrometric</a:t>
            </a:r>
            <a:r>
              <a:rPr lang="en-US" dirty="0" smtClean="0"/>
              <a:t> fit</a:t>
            </a:r>
            <a:endParaRPr lang="en-US" dirty="0"/>
          </a:p>
        </p:txBody>
      </p:sp>
      <p:pic>
        <p:nvPicPr>
          <p:cNvPr id="4" name="Content Placeholder 3" descr="ob130804_astmc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800708" y="1028800"/>
            <a:ext cx="10599288" cy="5829200"/>
          </a:xfrm>
        </p:spPr>
      </p:pic>
    </p:spTree>
    <p:extLst>
      <p:ext uri="{BB962C8B-B14F-4D97-AF65-F5344CB8AC3E}">
        <p14:creationId xmlns:p14="http://schemas.microsoft.com/office/powerpoint/2010/main" val="2782028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492" y="-256238"/>
            <a:ext cx="8229600" cy="1143000"/>
          </a:xfrm>
        </p:spPr>
        <p:txBody>
          <a:bodyPr/>
          <a:lstStyle/>
          <a:p>
            <a:r>
              <a:rPr lang="en-US" dirty="0" err="1" smtClean="0"/>
              <a:t>Astrometric</a:t>
            </a:r>
            <a:r>
              <a:rPr lang="en-US" dirty="0" smtClean="0"/>
              <a:t> model - 2D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372" y="756859"/>
            <a:ext cx="5074599" cy="6101140"/>
          </a:xfrm>
        </p:spPr>
      </p:pic>
      <p:grpSp>
        <p:nvGrpSpPr>
          <p:cNvPr id="7" name="Group 6"/>
          <p:cNvGrpSpPr/>
          <p:nvPr/>
        </p:nvGrpSpPr>
        <p:grpSpPr>
          <a:xfrm>
            <a:off x="7379713" y="886762"/>
            <a:ext cx="817265" cy="6083300"/>
            <a:chOff x="7251276" y="886762"/>
            <a:chExt cx="817265" cy="6083300"/>
          </a:xfrm>
        </p:grpSpPr>
        <p:pic>
          <p:nvPicPr>
            <p:cNvPr id="5" name="Picture 4" descr="colorbar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849091" y="3750612"/>
              <a:ext cx="6083300" cy="3556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5475570" y="3156280"/>
              <a:ext cx="40130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Number of </a:t>
              </a:r>
              <a:r>
                <a:rPr lang="en-US" sz="2400" dirty="0" err="1" smtClean="0"/>
                <a:t>t</a:t>
              </a:r>
              <a:r>
                <a:rPr lang="en-US" sz="2400" baseline="-25000" dirty="0" err="1" smtClean="0"/>
                <a:t>E</a:t>
              </a:r>
              <a:r>
                <a:rPr lang="en-US" sz="2400" dirty="0" smtClean="0"/>
                <a:t> to/from peak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5089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6959"/>
            <a:ext cx="8229600" cy="1143000"/>
          </a:xfrm>
        </p:spPr>
        <p:txBody>
          <a:bodyPr/>
          <a:lstStyle/>
          <a:p>
            <a:r>
              <a:rPr lang="en-US" dirty="0" err="1" smtClean="0"/>
              <a:t>Astrometric</a:t>
            </a:r>
            <a:r>
              <a:rPr lang="en-US" dirty="0" smtClean="0"/>
              <a:t> model – 1D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41" r="1"/>
          <a:stretch/>
        </p:blipFill>
        <p:spPr>
          <a:xfrm>
            <a:off x="342900" y="867414"/>
            <a:ext cx="8497888" cy="5990585"/>
          </a:xfrm>
        </p:spPr>
      </p:pic>
    </p:spTree>
    <p:extLst>
      <p:ext uri="{BB962C8B-B14F-4D97-AF65-F5344CB8AC3E}">
        <p14:creationId xmlns:p14="http://schemas.microsoft.com/office/powerpoint/2010/main" val="371471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Measuring masses of isolated objects</a:t>
            </a:r>
            <a:endParaRPr lang="en-US" dirty="0"/>
          </a:p>
        </p:txBody>
      </p:sp>
      <p:pic>
        <p:nvPicPr>
          <p:cNvPr id="4" name="Content Placeholder 3" descr="equation.png"/>
          <p:cNvPicPr>
            <a:picLocks noGrp="1" noChangeAspect="1"/>
          </p:cNvPicPr>
          <p:nvPr>
            <p:ph idx="1"/>
          </p:nvPr>
        </p:nvPicPr>
        <p:blipFill>
          <a:blip r:embed="rId2"/>
          <a:srcRect t="-4996" b="-4996"/>
          <a:stretch>
            <a:fillRect/>
          </a:stretch>
        </p:blipFill>
        <p:spPr>
          <a:xfrm>
            <a:off x="2721340" y="1382878"/>
            <a:ext cx="1745783" cy="960113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560313"/>
            <a:ext cx="8229600" cy="41987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en-US" sz="3200" dirty="0" smtClean="0"/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3200" dirty="0" err="1" smtClean="0"/>
              <a:t>t</a:t>
            </a:r>
            <a:r>
              <a:rPr lang="en-US" sz="3200" baseline="-25000" dirty="0" err="1" smtClean="0"/>
              <a:t>E</a:t>
            </a:r>
            <a:r>
              <a:rPr lang="en-US" sz="3200" dirty="0" smtClean="0"/>
              <a:t> is proportional to M</a:t>
            </a:r>
            <a:r>
              <a:rPr lang="en-US" sz="3200" baseline="30000" dirty="0" smtClean="0"/>
              <a:t>1/2 </a:t>
            </a:r>
            <a:r>
              <a:rPr lang="en-US" sz="3200" dirty="0" smtClean="0"/>
              <a:t>; typical </a:t>
            </a:r>
            <a:r>
              <a:rPr lang="en-US" sz="3200" dirty="0" err="1" smtClean="0"/>
              <a:t>t</a:t>
            </a:r>
            <a:r>
              <a:rPr lang="en-US" sz="3200" baseline="-25000" dirty="0" err="1" smtClean="0"/>
              <a:t>E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for lens of </a:t>
            </a:r>
            <a:r>
              <a:rPr lang="en-US" sz="3200" baseline="-4000" dirty="0" smtClean="0"/>
              <a:t>~</a:t>
            </a:r>
            <a:r>
              <a:rPr lang="en-US" sz="3200" dirty="0" smtClean="0"/>
              <a:t>0.5 M</a:t>
            </a:r>
            <a:r>
              <a:rPr lang="en-US" sz="3200" baseline="-25000" dirty="0" smtClean="0">
                <a:latin typeface="Wingdings"/>
                <a:ea typeface="Wingdings"/>
                <a:cs typeface="Wingdings"/>
              </a:rPr>
              <a:t></a:t>
            </a:r>
            <a:r>
              <a:rPr lang="en-US" sz="3200" dirty="0"/>
              <a:t> </a:t>
            </a:r>
            <a:r>
              <a:rPr lang="en-US" sz="3200" dirty="0" smtClean="0"/>
              <a:t>is </a:t>
            </a:r>
            <a:r>
              <a:rPr lang="en-US" sz="3200" dirty="0"/>
              <a:t>40 days, </a:t>
            </a:r>
            <a:r>
              <a:rPr lang="en-US" sz="3200" baseline="-4000" dirty="0" smtClean="0"/>
              <a:t>~</a:t>
            </a:r>
            <a:r>
              <a:rPr lang="en-US" sz="3200" dirty="0" smtClean="0"/>
              <a:t>a few </a:t>
            </a:r>
            <a:r>
              <a:rPr lang="en-US" sz="3200" dirty="0"/>
              <a:t>M</a:t>
            </a:r>
            <a:r>
              <a:rPr lang="en-US" sz="3200" baseline="-25000" dirty="0">
                <a:latin typeface="Wingdings"/>
                <a:ea typeface="Wingdings"/>
                <a:cs typeface="Wingdings"/>
              </a:rPr>
              <a:t></a:t>
            </a:r>
            <a:r>
              <a:rPr lang="en-US" sz="3200" dirty="0"/>
              <a:t> is </a:t>
            </a:r>
            <a:r>
              <a:rPr lang="en-US" sz="3200" baseline="-4000" dirty="0" smtClean="0"/>
              <a:t>~</a:t>
            </a:r>
            <a:r>
              <a:rPr lang="en-US" sz="3200" dirty="0" smtClean="0"/>
              <a:t>80-100 days 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/>
              <a:t>But </a:t>
            </a:r>
            <a:r>
              <a:rPr lang="en-US" sz="3200" dirty="0" err="1"/>
              <a:t>t</a:t>
            </a:r>
            <a:r>
              <a:rPr lang="en-US" sz="3200" baseline="-25000" dirty="0" err="1"/>
              <a:t>E</a:t>
            </a:r>
            <a:r>
              <a:rPr lang="en-US" sz="3200" dirty="0" smtClean="0"/>
              <a:t> is a degenerate function of source velocity, lens mass, and lens/ source distances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/>
              <a:t>Long </a:t>
            </a:r>
            <a:r>
              <a:rPr lang="en-US" sz="3200" dirty="0" err="1"/>
              <a:t>t</a:t>
            </a:r>
            <a:r>
              <a:rPr lang="en-US" sz="3200" baseline="-25000" dirty="0" err="1"/>
              <a:t>E</a:t>
            </a:r>
            <a:r>
              <a:rPr lang="en-US" sz="3200" dirty="0"/>
              <a:t> </a:t>
            </a:r>
            <a:r>
              <a:rPr lang="en-US" sz="3200" dirty="0" smtClean="0"/>
              <a:t>could be due to </a:t>
            </a:r>
          </a:p>
          <a:p>
            <a:pPr marL="1257300" lvl="2" indent="-342900">
              <a:spcBef>
                <a:spcPct val="20000"/>
              </a:spcBef>
              <a:buFont typeface="Arial"/>
              <a:buChar char="•"/>
            </a:pPr>
            <a:r>
              <a:rPr lang="en-US" sz="3200" dirty="0"/>
              <a:t>L</a:t>
            </a:r>
            <a:r>
              <a:rPr lang="en-US" sz="3200" dirty="0" smtClean="0"/>
              <a:t>arge lens mass;</a:t>
            </a:r>
          </a:p>
          <a:p>
            <a:pPr marL="1257300" lvl="2" indent="-34290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/>
              <a:t>Close lens; or</a:t>
            </a:r>
          </a:p>
          <a:p>
            <a:pPr marL="1257300" lvl="2" indent="-34290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/>
              <a:t>Small lens-source motion</a:t>
            </a:r>
          </a:p>
          <a:p>
            <a:pPr marL="1257300" lvl="2" indent="-342900">
              <a:spcBef>
                <a:spcPct val="20000"/>
              </a:spcBef>
              <a:buFont typeface="Arial"/>
              <a:buChar char="•"/>
            </a:pPr>
            <a:endParaRPr kumimoji="0" lang="en-US" sz="3200" b="0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Mass is a function of </a:t>
            </a:r>
            <a:r>
              <a:rPr lang="en-US" sz="3200" dirty="0" err="1" smtClean="0"/>
              <a:t>θ</a:t>
            </a:r>
            <a:r>
              <a:rPr lang="en-US" sz="3200" baseline="-25000" dirty="0" err="1" smtClean="0"/>
              <a:t>E</a:t>
            </a:r>
            <a:r>
              <a:rPr lang="en-US" sz="3200" dirty="0" smtClean="0"/>
              <a:t> and lens/ source distances</a:t>
            </a:r>
            <a:endParaRPr lang="en-US" sz="3200" baseline="-25000" dirty="0" smtClean="0"/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/>
              <a:t>How to determine those parameters to obtain a mass measurement?</a:t>
            </a:r>
            <a:endParaRPr lang="en-US" sz="3200" baseline="-25000" dirty="0" smtClean="0"/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en-US" sz="3200" baseline="-25000" dirty="0" smtClean="0"/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7830" y="1642037"/>
            <a:ext cx="1723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t</a:t>
            </a:r>
            <a:r>
              <a:rPr lang="en-US" i="1" baseline="-25000" dirty="0" err="1" smtClean="0"/>
              <a:t>E</a:t>
            </a:r>
            <a:r>
              <a:rPr lang="en-US" dirty="0" smtClean="0"/>
              <a:t> = θ</a:t>
            </a:r>
            <a:r>
              <a:rPr lang="en-US" baseline="-25000" dirty="0" smtClean="0"/>
              <a:t>E</a:t>
            </a:r>
            <a:r>
              <a:rPr lang="en-US" dirty="0" smtClean="0"/>
              <a:t> /</a:t>
            </a:r>
            <a:r>
              <a:rPr lang="en-US" i="1" dirty="0" err="1" smtClean="0"/>
              <a:t>v</a:t>
            </a:r>
            <a:r>
              <a:rPr lang="en-US" baseline="-25000" dirty="0" err="1" smtClean="0"/>
              <a:t>ang</a:t>
            </a:r>
            <a:endParaRPr lang="en-US" baseline="-25000" dirty="0"/>
          </a:p>
        </p:txBody>
      </p:sp>
      <p:pic>
        <p:nvPicPr>
          <p:cNvPr id="8" name="Picture 7" descr="eqpil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340" y="2234424"/>
            <a:ext cx="1833453" cy="643659"/>
          </a:xfrm>
          <a:prstGeom prst="rect">
            <a:avLst/>
          </a:prstGeom>
        </p:spPr>
      </p:pic>
      <p:pic>
        <p:nvPicPr>
          <p:cNvPr id="9" name="Picture 8" descr="eqmass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705" y="1417638"/>
            <a:ext cx="1567199" cy="87352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4989109" y="1881789"/>
            <a:ext cx="73864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Astrometric</a:t>
            </a:r>
            <a:r>
              <a:rPr lang="en-US" dirty="0" smtClean="0"/>
              <a:t> fit has </a:t>
            </a:r>
            <a:r>
              <a:rPr lang="en-US" dirty="0" err="1"/>
              <a:t>θ</a:t>
            </a:r>
            <a:r>
              <a:rPr lang="en-US" baseline="-25000" dirty="0" err="1"/>
              <a:t>E</a:t>
            </a:r>
            <a:r>
              <a:rPr lang="en-US" dirty="0" smtClean="0"/>
              <a:t>= 0.26±0.14 mas, </a:t>
            </a:r>
          </a:p>
          <a:p>
            <a:r>
              <a:rPr lang="en-US" dirty="0" smtClean="0"/>
              <a:t>Best-fit parallax is </a:t>
            </a:r>
            <a:r>
              <a:rPr lang="en-US" i="1" dirty="0" smtClean="0"/>
              <a:t>π</a:t>
            </a:r>
            <a:r>
              <a:rPr lang="en-US" i="1" baseline="-25000" dirty="0" smtClean="0"/>
              <a:t>E</a:t>
            </a:r>
            <a:r>
              <a:rPr lang="en-US" dirty="0" smtClean="0"/>
              <a:t>= 0.55±0.08, giving a lens distance of 3.7±0.3 </a:t>
            </a:r>
            <a:r>
              <a:rPr lang="en-US" dirty="0" err="1" smtClean="0"/>
              <a:t>kpc</a:t>
            </a:r>
            <a:r>
              <a:rPr lang="en-US" dirty="0" smtClean="0"/>
              <a:t>, assuming a source </a:t>
            </a:r>
            <a:r>
              <a:rPr lang="en-US" dirty="0"/>
              <a:t>at 8.0</a:t>
            </a:r>
            <a:r>
              <a:rPr lang="en-US" dirty="0" smtClean="0"/>
              <a:t>±0.3 </a:t>
            </a:r>
            <a:r>
              <a:rPr lang="en-US" dirty="0" err="1" smtClean="0"/>
              <a:t>kpc</a:t>
            </a:r>
            <a:r>
              <a:rPr lang="en-US" dirty="0" smtClean="0"/>
              <a:t> (</a:t>
            </a:r>
            <a:r>
              <a:rPr lang="en-US" dirty="0" err="1" smtClean="0"/>
              <a:t>Yelda</a:t>
            </a:r>
            <a:r>
              <a:rPr lang="en-US" dirty="0" smtClean="0"/>
              <a:t>+ 2011)</a:t>
            </a:r>
          </a:p>
          <a:p>
            <a:r>
              <a:rPr lang="en-US" dirty="0" smtClean="0"/>
              <a:t>This yields a 3-σ upper limit for the lens mass of 0.43 </a:t>
            </a:r>
            <a:r>
              <a:rPr lang="en-US" dirty="0"/>
              <a:t>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</a:p>
          <a:p>
            <a:r>
              <a:rPr lang="en-US" dirty="0" smtClean="0"/>
              <a:t>No lower mass limit since no signal </a:t>
            </a:r>
            <a:r>
              <a:rPr lang="en-US" dirty="0"/>
              <a:t>detected (</a:t>
            </a:r>
            <a:r>
              <a:rPr lang="en-US" dirty="0" err="1"/>
              <a:t>θ</a:t>
            </a:r>
            <a:r>
              <a:rPr lang="en-US" baseline="-25000" dirty="0" err="1"/>
              <a:t>E</a:t>
            </a:r>
            <a:r>
              <a:rPr lang="en-US" dirty="0" smtClean="0"/>
              <a:t>=0 within 3</a:t>
            </a:r>
            <a:r>
              <a:rPr lang="en-US" dirty="0"/>
              <a:t>-</a:t>
            </a:r>
            <a:r>
              <a:rPr lang="en-US" dirty="0" smtClean="0"/>
              <a:t>σ)</a:t>
            </a:r>
          </a:p>
          <a:p>
            <a:r>
              <a:rPr lang="en-US" dirty="0" smtClean="0"/>
              <a:t>The constraint comes from how “non-linear” the </a:t>
            </a:r>
            <a:r>
              <a:rPr lang="en-US" dirty="0" err="1" smtClean="0"/>
              <a:t>astrometric</a:t>
            </a:r>
            <a:r>
              <a:rPr lang="en-US" dirty="0" smtClean="0"/>
              <a:t> curve is</a:t>
            </a:r>
          </a:p>
        </p:txBody>
      </p:sp>
    </p:spTree>
    <p:extLst>
      <p:ext uri="{BB962C8B-B14F-4D97-AF65-F5344CB8AC3E}">
        <p14:creationId xmlns:p14="http://schemas.microsoft.com/office/powerpoint/2010/main" val="2057166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OGLE events in our HST footprint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Most other events are either too short or do not have sufficient photometry to constrain parallax</a:t>
            </a:r>
          </a:p>
          <a:p>
            <a:r>
              <a:rPr lang="en-US" dirty="0" smtClean="0"/>
              <a:t>However, </a:t>
            </a:r>
            <a:r>
              <a:rPr lang="en-US" dirty="0" err="1" smtClean="0"/>
              <a:t>θ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</a:t>
            </a:r>
            <a:r>
              <a:rPr lang="en-US" dirty="0" smtClean="0"/>
              <a:t>is well constrained by our HST </a:t>
            </a:r>
            <a:r>
              <a:rPr lang="en-US" dirty="0" smtClean="0"/>
              <a:t>measurements</a:t>
            </a:r>
            <a:endParaRPr lang="en-US" dirty="0" smtClean="0"/>
          </a:p>
          <a:p>
            <a:r>
              <a:rPr lang="en-US" dirty="0" smtClean="0"/>
              <a:t>This means that if parallax had been detected for these events, their mass could be measured</a:t>
            </a:r>
          </a:p>
          <a:p>
            <a:r>
              <a:rPr lang="en-US" dirty="0" smtClean="0"/>
              <a:t>What does this mean for future surveys?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43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WFIRST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WFIRST </a:t>
            </a:r>
            <a:r>
              <a:rPr lang="en-US" dirty="0" err="1" smtClean="0"/>
              <a:t>microlensing</a:t>
            </a:r>
            <a:r>
              <a:rPr lang="en-US" dirty="0" smtClean="0"/>
              <a:t> survey</a:t>
            </a:r>
          </a:p>
          <a:p>
            <a:pPr lvl="2"/>
            <a:r>
              <a:rPr lang="en-US" dirty="0" smtClean="0"/>
              <a:t>L2 orbit</a:t>
            </a:r>
          </a:p>
          <a:p>
            <a:pPr lvl="2"/>
            <a:r>
              <a:rPr lang="en-US" dirty="0" smtClean="0"/>
              <a:t>Six 72-day seasons</a:t>
            </a:r>
          </a:p>
          <a:p>
            <a:pPr lvl="2"/>
            <a:r>
              <a:rPr lang="en-US" dirty="0" smtClean="0"/>
              <a:t>15 minute cadence</a:t>
            </a:r>
          </a:p>
          <a:p>
            <a:pPr lvl="2"/>
            <a:r>
              <a:rPr lang="en-US" dirty="0" smtClean="0"/>
              <a:t>FOV </a:t>
            </a:r>
            <a:r>
              <a:rPr lang="en-US" baseline="-5000" dirty="0" smtClean="0"/>
              <a:t>~</a:t>
            </a:r>
            <a:r>
              <a:rPr lang="en-US" dirty="0" smtClean="0"/>
              <a:t>100 times larger than HST</a:t>
            </a:r>
          </a:p>
          <a:p>
            <a:pPr lvl="2"/>
            <a:r>
              <a:rPr lang="en-US" dirty="0" smtClean="0"/>
              <a:t>60 million stars over 3 deg</a:t>
            </a:r>
            <a:r>
              <a:rPr lang="en-US" baseline="30000" dirty="0" smtClean="0"/>
              <a:t>2 </a:t>
            </a:r>
            <a:r>
              <a:rPr lang="en-US" dirty="0" smtClean="0"/>
              <a:t>with </a:t>
            </a:r>
            <a:r>
              <a:rPr lang="en-US" baseline="-5000" dirty="0" smtClean="0"/>
              <a:t>~</a:t>
            </a:r>
            <a:r>
              <a:rPr lang="en-US" dirty="0" smtClean="0"/>
              <a:t>40000 measurements!</a:t>
            </a:r>
          </a:p>
          <a:p>
            <a:pPr lvl="2"/>
            <a:r>
              <a:rPr lang="en-US" dirty="0"/>
              <a:t>Hundreds (!) of events at any given </a:t>
            </a:r>
            <a:r>
              <a:rPr lang="en-US" dirty="0" smtClean="0"/>
              <a:t>time</a:t>
            </a:r>
          </a:p>
          <a:p>
            <a:r>
              <a:rPr lang="en-US" dirty="0" err="1" smtClean="0"/>
              <a:t>Microlensing</a:t>
            </a:r>
            <a:r>
              <a:rPr lang="en-US" dirty="0" smtClean="0"/>
              <a:t> parallax due to </a:t>
            </a:r>
            <a:r>
              <a:rPr lang="en-US" dirty="0"/>
              <a:t>Orbit around Sun, space parallax </a:t>
            </a:r>
            <a:r>
              <a:rPr lang="en-US" dirty="0" smtClean="0"/>
              <a:t>if parallel ground-based observations (only for brighter events)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997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Astrometry with WFIRST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6550"/>
            <a:ext cx="8229600" cy="561145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Astrometric</a:t>
            </a:r>
            <a:r>
              <a:rPr lang="en-US" dirty="0" smtClean="0"/>
              <a:t> capabilities: </a:t>
            </a:r>
            <a:r>
              <a:rPr lang="en-US" dirty="0"/>
              <a:t>per measurement, very similar to HST, but many more observations means better </a:t>
            </a:r>
            <a:r>
              <a:rPr lang="en-US" dirty="0" err="1"/>
              <a:t>astrometric</a:t>
            </a:r>
            <a:r>
              <a:rPr lang="en-US" dirty="0"/>
              <a:t> precision</a:t>
            </a:r>
          </a:p>
          <a:p>
            <a:r>
              <a:rPr lang="en-US" dirty="0" smtClean="0"/>
              <a:t>Combined with photometry, will provide tight constraints on lens masses</a:t>
            </a:r>
          </a:p>
          <a:p>
            <a:r>
              <a:rPr lang="en-US" dirty="0" smtClean="0"/>
              <a:t>Planetary host masses + mass ratio from </a:t>
            </a:r>
            <a:r>
              <a:rPr lang="en-US" dirty="0" err="1" smtClean="0"/>
              <a:t>modelling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planet masses </a:t>
            </a:r>
          </a:p>
          <a:p>
            <a:pPr lvl="2"/>
            <a:r>
              <a:rPr lang="en-US" dirty="0">
                <a:sym typeface="Wingdings"/>
              </a:rPr>
              <a:t>D</a:t>
            </a:r>
            <a:r>
              <a:rPr lang="en-US" dirty="0" smtClean="0">
                <a:sym typeface="Wingdings"/>
              </a:rPr>
              <a:t>eep </a:t>
            </a:r>
            <a:r>
              <a:rPr lang="en-US" dirty="0" err="1" smtClean="0">
                <a:sym typeface="Wingdings"/>
              </a:rPr>
              <a:t>exoplanet</a:t>
            </a:r>
            <a:r>
              <a:rPr lang="en-US" dirty="0" smtClean="0">
                <a:sym typeface="Wingdings"/>
              </a:rPr>
              <a:t> demographics </a:t>
            </a:r>
          </a:p>
          <a:p>
            <a:pPr lvl="2"/>
            <a:r>
              <a:rPr lang="en-US" dirty="0" smtClean="0">
                <a:sym typeface="Wingdings"/>
              </a:rPr>
              <a:t>Cool </a:t>
            </a:r>
            <a:r>
              <a:rPr lang="en-US" dirty="0" err="1" smtClean="0">
                <a:sym typeface="Wingdings"/>
              </a:rPr>
              <a:t>exoplanet</a:t>
            </a:r>
            <a:r>
              <a:rPr lang="en-US" dirty="0" smtClean="0">
                <a:sym typeface="Wingdings"/>
              </a:rPr>
              <a:t> mass function</a:t>
            </a:r>
          </a:p>
          <a:p>
            <a:pPr lvl="2"/>
            <a:r>
              <a:rPr lang="en-US" dirty="0" smtClean="0">
                <a:sym typeface="Wingdings"/>
              </a:rPr>
              <a:t>Planet formation models (probe large low mass populations predicted by core accretion)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093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Core accretion demographics predictions</a:t>
            </a:r>
            <a:endParaRPr lang="en-US" dirty="0"/>
          </a:p>
        </p:txBody>
      </p:sp>
      <p:pic>
        <p:nvPicPr>
          <p:cNvPr id="4" name="Content Placeholder 3" descr="idalin13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25" r="-14725"/>
          <a:stretch>
            <a:fillRect/>
          </a:stretch>
        </p:blipFill>
        <p:spPr>
          <a:xfrm>
            <a:off x="-873506" y="1600200"/>
            <a:ext cx="8703182" cy="4786415"/>
          </a:xfrm>
        </p:spPr>
      </p:pic>
      <p:sp>
        <p:nvSpPr>
          <p:cNvPr id="5" name="TextBox 4"/>
          <p:cNvSpPr txBox="1"/>
          <p:nvPr/>
        </p:nvSpPr>
        <p:spPr>
          <a:xfrm>
            <a:off x="6324187" y="6201949"/>
            <a:ext cx="2592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Ida, Lin &amp; </a:t>
            </a:r>
            <a:r>
              <a:rPr lang="en-US" dirty="0" err="1" smtClean="0"/>
              <a:t>Nagasawa</a:t>
            </a:r>
            <a:r>
              <a:rPr lang="en-US" dirty="0" smtClean="0"/>
              <a:t>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096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3" descr="wfirst_senitivity.jpg"/>
          <p:cNvPicPr>
            <a:picLocks noChangeAspect="1"/>
          </p:cNvPicPr>
          <p:nvPr/>
        </p:nvPicPr>
        <p:blipFill rotWithShape="1"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47" r="1373"/>
          <a:stretch/>
        </p:blipFill>
        <p:spPr>
          <a:xfrm>
            <a:off x="-791810" y="1600200"/>
            <a:ext cx="6359601" cy="5090907"/>
          </a:xfrm>
          <a:prstGeom prst="rect">
            <a:avLst/>
          </a:prstGeom>
        </p:spPr>
      </p:pic>
      <p:pic>
        <p:nvPicPr>
          <p:cNvPr id="4" name="Content Placeholder 3" descr="idalin13.pdf"/>
          <p:cNvPicPr>
            <a:picLocks noGrp="1" noChangeAspect="1"/>
          </p:cNvPicPr>
          <p:nvPr>
            <p:ph idx="1"/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25" r="-14725"/>
          <a:stretch>
            <a:fillRect/>
          </a:stretch>
        </p:blipFill>
        <p:spPr>
          <a:xfrm>
            <a:off x="-873506" y="1600200"/>
            <a:ext cx="8703182" cy="4786415"/>
          </a:xfrm>
        </p:spPr>
      </p:pic>
      <p:cxnSp>
        <p:nvCxnSpPr>
          <p:cNvPr id="14" name="Straight Connector 13"/>
          <p:cNvCxnSpPr/>
          <p:nvPr/>
        </p:nvCxnSpPr>
        <p:spPr>
          <a:xfrm flipV="1">
            <a:off x="4796077" y="2588076"/>
            <a:ext cx="1560264" cy="27918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86521" y="4726052"/>
            <a:ext cx="1318344" cy="6538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504865" y="1720026"/>
            <a:ext cx="0" cy="30060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64974" y="1720026"/>
            <a:ext cx="1430885" cy="36598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Core accretion demographics predictions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24187" y="6201949"/>
            <a:ext cx="2592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Ida, Lin &amp; </a:t>
            </a:r>
            <a:r>
              <a:rPr lang="en-US" dirty="0" err="1" smtClean="0"/>
              <a:t>Nagasawa</a:t>
            </a:r>
            <a:r>
              <a:rPr lang="en-US" dirty="0" smtClean="0"/>
              <a:t>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33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404"/>
            <a:ext cx="8229600" cy="5409743"/>
          </a:xfrm>
        </p:spPr>
        <p:txBody>
          <a:bodyPr>
            <a:noAutofit/>
          </a:bodyPr>
          <a:lstStyle/>
          <a:p>
            <a:r>
              <a:rPr lang="en-US" sz="2500" dirty="0" smtClean="0"/>
              <a:t>OGLE events combined with HST observations </a:t>
            </a:r>
            <a:r>
              <a:rPr lang="en-US" sz="2500" dirty="0" smtClean="0"/>
              <a:t>are </a:t>
            </a:r>
            <a:r>
              <a:rPr lang="en-US" sz="2500" dirty="0" smtClean="0"/>
              <a:t>excellent </a:t>
            </a:r>
            <a:r>
              <a:rPr lang="en-US" sz="2500" dirty="0" smtClean="0"/>
              <a:t>test ground </a:t>
            </a:r>
            <a:r>
              <a:rPr lang="en-US" sz="2500" dirty="0" smtClean="0"/>
              <a:t>to prepare for </a:t>
            </a:r>
            <a:r>
              <a:rPr lang="en-US" sz="2500" dirty="0" err="1" smtClean="0"/>
              <a:t>astrometric</a:t>
            </a:r>
            <a:r>
              <a:rPr lang="en-US" sz="2500" dirty="0" smtClean="0"/>
              <a:t> </a:t>
            </a:r>
            <a:r>
              <a:rPr lang="en-US" sz="2500" dirty="0" err="1" smtClean="0"/>
              <a:t>microlensing</a:t>
            </a:r>
            <a:r>
              <a:rPr lang="en-US" sz="2500" dirty="0" smtClean="0"/>
              <a:t> with WFIRST</a:t>
            </a:r>
          </a:p>
          <a:p>
            <a:r>
              <a:rPr lang="en-US" sz="2500" dirty="0" smtClean="0"/>
              <a:t>High-interest OGLE events can be (and are) followed up with HST to provide tight mass constraints</a:t>
            </a:r>
          </a:p>
          <a:p>
            <a:r>
              <a:rPr lang="en-US" sz="2500" dirty="0" err="1" smtClean="0"/>
              <a:t>Astrometric</a:t>
            </a:r>
            <a:r>
              <a:rPr lang="en-US" sz="2500" dirty="0" smtClean="0"/>
              <a:t> </a:t>
            </a:r>
            <a:r>
              <a:rPr lang="en-US" sz="2500" dirty="0" err="1" smtClean="0"/>
              <a:t>microlensing</a:t>
            </a:r>
            <a:r>
              <a:rPr lang="en-US" sz="2500" dirty="0" smtClean="0"/>
              <a:t> from space can be used to constrain </a:t>
            </a:r>
            <a:r>
              <a:rPr lang="en-US" sz="2500" dirty="0" err="1" smtClean="0"/>
              <a:t>θ</a:t>
            </a:r>
            <a:r>
              <a:rPr lang="en-US" sz="2500" baseline="-25000" dirty="0" err="1" smtClean="0"/>
              <a:t>E</a:t>
            </a:r>
            <a:r>
              <a:rPr lang="en-US" sz="2500" baseline="-25000" dirty="0" smtClean="0"/>
              <a:t> </a:t>
            </a:r>
            <a:r>
              <a:rPr lang="en-US" sz="2500" dirty="0" smtClean="0"/>
              <a:t>routinely. Useful down to V</a:t>
            </a:r>
            <a:r>
              <a:rPr lang="en-US" sz="2500" baseline="-5000" dirty="0" smtClean="0"/>
              <a:t>~</a:t>
            </a:r>
            <a:r>
              <a:rPr lang="en-US" sz="2500" dirty="0" smtClean="0"/>
              <a:t>24 (still work in </a:t>
            </a:r>
            <a:r>
              <a:rPr lang="en-US" sz="2500" dirty="0" err="1" smtClean="0"/>
              <a:t>progess</a:t>
            </a:r>
            <a:r>
              <a:rPr lang="en-US" sz="2500" dirty="0" smtClean="0"/>
              <a:t>)</a:t>
            </a:r>
          </a:p>
          <a:p>
            <a:r>
              <a:rPr lang="en-US" sz="2500" dirty="0" smtClean="0"/>
              <a:t>WFIRST </a:t>
            </a:r>
            <a:r>
              <a:rPr lang="en-US" sz="2500" dirty="0" err="1" smtClean="0"/>
              <a:t>microlensing</a:t>
            </a:r>
            <a:r>
              <a:rPr lang="en-US" sz="2500" dirty="0" smtClean="0"/>
              <a:t> survey will allow to measure both astrometry and parallax for many events</a:t>
            </a:r>
          </a:p>
          <a:p>
            <a:r>
              <a:rPr lang="en-US" sz="2500" dirty="0" smtClean="0"/>
              <a:t>Much deeper insights into </a:t>
            </a:r>
            <a:r>
              <a:rPr lang="en-US" sz="2500" dirty="0" err="1" smtClean="0"/>
              <a:t>exoplanet</a:t>
            </a:r>
            <a:r>
              <a:rPr lang="en-US" sz="2500" dirty="0" smtClean="0"/>
              <a:t> demographics (esp. low-mass), but also isolated black </a:t>
            </a:r>
            <a:r>
              <a:rPr lang="en-US" sz="2500" dirty="0" smtClean="0"/>
              <a:t>holes</a:t>
            </a:r>
          </a:p>
        </p:txBody>
      </p:sp>
    </p:spTree>
    <p:extLst>
      <p:ext uri="{BB962C8B-B14F-4D97-AF65-F5344CB8AC3E}">
        <p14:creationId xmlns:p14="http://schemas.microsoft.com/office/powerpoint/2010/main" val="260231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Determining the lens distance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625" y="1600200"/>
            <a:ext cx="8509949" cy="4525963"/>
          </a:xfrm>
        </p:spPr>
        <p:txBody>
          <a:bodyPr/>
          <a:lstStyle/>
          <a:p>
            <a:r>
              <a:rPr lang="en-US" dirty="0" smtClean="0"/>
              <a:t>The source distance is usually determined either by assuming it is in the Bulge, or by determining it from photometry</a:t>
            </a:r>
          </a:p>
          <a:p>
            <a:r>
              <a:rPr lang="en-US" dirty="0" smtClean="0"/>
              <a:t>The lens distance can sometimes be determined using parallax</a:t>
            </a:r>
          </a:p>
          <a:p>
            <a:pPr lvl="2"/>
            <a:r>
              <a:rPr lang="en-US" dirty="0" smtClean="0"/>
              <a:t>“Ground” parallax: orbital or terrestrial </a:t>
            </a:r>
            <a:r>
              <a:rPr lang="en-US" dirty="0"/>
              <a:t>(e.g. </a:t>
            </a:r>
            <a:r>
              <a:rPr lang="en-US" dirty="0" err="1"/>
              <a:t>Dominik</a:t>
            </a:r>
            <a:r>
              <a:rPr lang="en-US" dirty="0"/>
              <a:t> 1998, Gould+ 2004)</a:t>
            </a:r>
            <a:endParaRPr lang="en-US" dirty="0" smtClean="0"/>
          </a:p>
          <a:p>
            <a:pPr lvl="2"/>
            <a:r>
              <a:rPr lang="en-US" dirty="0" smtClean="0"/>
              <a:t>“Space” parallax (e.g. </a:t>
            </a:r>
            <a:r>
              <a:rPr lang="en-US" dirty="0" err="1" smtClean="0"/>
              <a:t>Refsdal</a:t>
            </a:r>
            <a:r>
              <a:rPr lang="en-US" dirty="0" smtClean="0"/>
              <a:t> 1966, Dong+ 2007, Yee+ 2015)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011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0075"/>
            <a:ext cx="8229600" cy="7476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Orbital parallax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867" y="4440245"/>
            <a:ext cx="8635203" cy="241395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Earth’s orbit around the Sun can be detected in the light curve if 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 is large enough, u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is small enough</a:t>
            </a:r>
          </a:p>
          <a:p>
            <a:r>
              <a:rPr lang="en-US" sz="2400" dirty="0"/>
              <a:t>Parallax is fitted from the light curve so requires good time resolution and </a:t>
            </a:r>
            <a:r>
              <a:rPr lang="en-US" sz="2400" dirty="0" smtClean="0"/>
              <a:t>precise photometry; </a:t>
            </a:r>
          </a:p>
          <a:p>
            <a:r>
              <a:rPr lang="en-US" sz="2400" dirty="0"/>
              <a:t>Y</a:t>
            </a:r>
            <a:r>
              <a:rPr lang="en-US" sz="2400" dirty="0" smtClean="0"/>
              <a:t>ields </a:t>
            </a:r>
            <a:r>
              <a:rPr lang="en-US" sz="2400" b="1" dirty="0" smtClean="0"/>
              <a:t>π</a:t>
            </a:r>
            <a:r>
              <a:rPr lang="en-US" sz="2400" baseline="-25000" dirty="0" smtClean="0"/>
              <a:t>E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b="1" dirty="0" smtClean="0"/>
              <a:t>π</a:t>
            </a:r>
            <a:r>
              <a:rPr lang="en-US" sz="2400" baseline="-25000" dirty="0" smtClean="0"/>
              <a:t>LS</a:t>
            </a:r>
            <a:r>
              <a:rPr lang="en-US" sz="2400" dirty="0" smtClean="0"/>
              <a:t>/</a:t>
            </a:r>
            <a:r>
              <a:rPr lang="en-US" sz="2400" dirty="0" err="1" smtClean="0"/>
              <a:t>θ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; with D</a:t>
            </a:r>
            <a:r>
              <a:rPr lang="en-US" sz="2400" baseline="-25000" dirty="0" smtClean="0"/>
              <a:t>S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 D</a:t>
            </a:r>
            <a:r>
              <a:rPr lang="en-US" sz="2400" baseline="-25000" dirty="0" smtClean="0">
                <a:sym typeface="Wingdings"/>
              </a:rPr>
              <a:t>L</a:t>
            </a:r>
            <a:endParaRPr lang="en-US" sz="2400" baseline="-250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348" y="617598"/>
            <a:ext cx="5460923" cy="382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903" y="2514809"/>
            <a:ext cx="3530509" cy="43431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722"/>
            <a:ext cx="8229600" cy="1143000"/>
          </a:xfrm>
        </p:spPr>
        <p:txBody>
          <a:bodyPr/>
          <a:lstStyle/>
          <a:p>
            <a:r>
              <a:rPr lang="en-US" dirty="0" smtClean="0"/>
              <a:t>Terrestrial parallax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887" y="1269722"/>
            <a:ext cx="8887525" cy="1621883"/>
          </a:xfrm>
        </p:spPr>
        <p:txBody>
          <a:bodyPr>
            <a:noAutofit/>
          </a:bodyPr>
          <a:lstStyle/>
          <a:p>
            <a:r>
              <a:rPr lang="en-US" sz="2000" dirty="0" smtClean="0"/>
              <a:t>Event observed from two (or more) distant observatories on Earth (Gould 1992)</a:t>
            </a:r>
          </a:p>
          <a:p>
            <a:r>
              <a:rPr lang="en-US" sz="2000" dirty="0" smtClean="0"/>
              <a:t>If the event is very highly magnified, this small difference in perspective provides good constraints on </a:t>
            </a:r>
            <a:r>
              <a:rPr lang="en-US" sz="2000" b="1" dirty="0" smtClean="0"/>
              <a:t>π</a:t>
            </a:r>
            <a:r>
              <a:rPr lang="en-US" sz="2000" baseline="-25000" dirty="0" smtClean="0"/>
              <a:t>E </a:t>
            </a:r>
            <a:r>
              <a:rPr lang="en-US" sz="2000" dirty="0" smtClean="0"/>
              <a:t>(Gould+ 2009, </a:t>
            </a:r>
            <a:r>
              <a:rPr lang="en-US" sz="2000" dirty="0" err="1" smtClean="0"/>
              <a:t>Muraki</a:t>
            </a:r>
            <a:r>
              <a:rPr lang="en-US" sz="2000" dirty="0" smtClean="0"/>
              <a:t>+ 2011)</a:t>
            </a:r>
          </a:p>
          <a:p>
            <a:r>
              <a:rPr lang="en-US" sz="2000" dirty="0" smtClean="0"/>
              <a:t>Very few events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560" y="3029301"/>
            <a:ext cx="3810551" cy="36910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887" y="5645515"/>
            <a:ext cx="1382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Gould+ 2009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0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888"/>
            <a:ext cx="8229600" cy="1143000"/>
          </a:xfrm>
        </p:spPr>
        <p:txBody>
          <a:bodyPr/>
          <a:lstStyle/>
          <a:p>
            <a:r>
              <a:rPr lang="en-US" dirty="0" smtClean="0"/>
              <a:t>Space parallax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6888"/>
            <a:ext cx="8229600" cy="4525963"/>
          </a:xfrm>
        </p:spPr>
        <p:txBody>
          <a:bodyPr/>
          <a:lstStyle/>
          <a:p>
            <a:r>
              <a:rPr lang="en-US" dirty="0" smtClean="0"/>
              <a:t>Offset between ground and space-based observations due to separation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Different t</a:t>
            </a:r>
            <a:r>
              <a:rPr lang="en-US" baseline="-25000" dirty="0"/>
              <a:t>0</a:t>
            </a:r>
            <a:r>
              <a:rPr lang="en-US" dirty="0"/>
              <a:t> and </a:t>
            </a:r>
            <a:r>
              <a:rPr lang="en-US" dirty="0" smtClean="0"/>
              <a:t>u</a:t>
            </a:r>
            <a:r>
              <a:rPr lang="en-US" baseline="-25000" dirty="0" smtClean="0"/>
              <a:t>0</a:t>
            </a:r>
            <a:r>
              <a:rPr lang="en-US" dirty="0" smtClean="0">
                <a:sym typeface="Wingdings"/>
              </a:rPr>
              <a:t> </a:t>
            </a:r>
            <a:r>
              <a:rPr lang="en-US" b="1" dirty="0" smtClean="0"/>
              <a:t>π</a:t>
            </a:r>
            <a:r>
              <a:rPr lang="en-US" baseline="-25000" dirty="0" smtClean="0"/>
              <a:t>E</a:t>
            </a:r>
            <a:endParaRPr lang="en-US" baseline="-25000" dirty="0"/>
          </a:p>
          <a:p>
            <a:endParaRPr lang="en-US" dirty="0"/>
          </a:p>
        </p:txBody>
      </p:sp>
      <p:pic>
        <p:nvPicPr>
          <p:cNvPr id="4" name="Picture 3" descr="spitze_l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50" y="2467055"/>
            <a:ext cx="4713216" cy="43909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0466" y="6140653"/>
            <a:ext cx="1773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Yee+ 2015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217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Constraining </a:t>
            </a:r>
            <a:r>
              <a:rPr lang="en-US" dirty="0" err="1"/>
              <a:t>θ</a:t>
            </a:r>
            <a:r>
              <a:rPr lang="en-US" baseline="-25000" dirty="0" err="1"/>
              <a:t>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466" y="1650810"/>
            <a:ext cx="463027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sz="3200" dirty="0"/>
          </a:p>
        </p:txBody>
      </p:sp>
      <p:pic>
        <p:nvPicPr>
          <p:cNvPr id="4" name="Picture 3" descr="finitesourc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3878"/>
          <a:stretch/>
        </p:blipFill>
        <p:spPr>
          <a:xfrm>
            <a:off x="4726745" y="1600200"/>
            <a:ext cx="4256481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61346" y="6390012"/>
            <a:ext cx="2443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Lee+ 2009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39327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Finite source size events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parameter </a:t>
            </a:r>
            <a:r>
              <a:rPr lang="en-US" dirty="0" err="1" smtClean="0"/>
              <a:t>ρ</a:t>
            </a:r>
            <a:r>
              <a:rPr lang="en-US" baseline="-25000" dirty="0" smtClean="0"/>
              <a:t>*</a:t>
            </a:r>
            <a:r>
              <a:rPr lang="en-US" dirty="0" smtClean="0"/>
              <a:t>=</a:t>
            </a:r>
            <a:r>
              <a:rPr lang="en-US" dirty="0" err="1" smtClean="0"/>
              <a:t>θ</a:t>
            </a:r>
            <a:r>
              <a:rPr lang="en-US" baseline="-25000" dirty="0" smtClean="0"/>
              <a:t>*</a:t>
            </a:r>
            <a:r>
              <a:rPr lang="en-US" dirty="0" smtClean="0"/>
              <a:t>/</a:t>
            </a:r>
            <a:r>
              <a:rPr lang="en-US" dirty="0" err="1" smtClean="0"/>
              <a:t>θ</a:t>
            </a:r>
            <a:r>
              <a:rPr lang="en-US" baseline="-25000" dirty="0" err="1" smtClean="0"/>
              <a:t>E</a:t>
            </a:r>
            <a:endParaRPr lang="en-US" dirty="0" smtClean="0"/>
          </a:p>
          <a:p>
            <a:r>
              <a:rPr lang="en-US" dirty="0" err="1" smtClean="0"/>
              <a:t>θ</a:t>
            </a:r>
            <a:r>
              <a:rPr lang="en-US" baseline="-25000" dirty="0" smtClean="0"/>
              <a:t>*</a:t>
            </a:r>
            <a:r>
              <a:rPr lang="en-US" dirty="0" smtClean="0"/>
              <a:t> can be estimated using photometry and surface brightness-</a:t>
            </a:r>
            <a:r>
              <a:rPr lang="en-US" dirty="0" err="1" smtClean="0"/>
              <a:t>colour</a:t>
            </a:r>
            <a:r>
              <a:rPr lang="en-US" dirty="0" smtClean="0"/>
              <a:t> relation (e.g. </a:t>
            </a:r>
            <a:r>
              <a:rPr lang="en-US" dirty="0" err="1" smtClean="0"/>
              <a:t>Kervella</a:t>
            </a:r>
            <a:r>
              <a:rPr lang="en-US" dirty="0" smtClean="0"/>
              <a:t> &amp; </a:t>
            </a:r>
            <a:r>
              <a:rPr lang="en-US" dirty="0" err="1" smtClean="0"/>
              <a:t>Fouqué</a:t>
            </a:r>
            <a:r>
              <a:rPr lang="en-US" dirty="0" smtClean="0"/>
              <a:t> 2008)</a:t>
            </a:r>
          </a:p>
          <a:p>
            <a:r>
              <a:rPr lang="en-US" dirty="0" smtClean="0"/>
              <a:t>Allows us to constrain </a:t>
            </a:r>
            <a:r>
              <a:rPr lang="en-US" dirty="0" err="1" smtClean="0"/>
              <a:t>θ</a:t>
            </a:r>
            <a:r>
              <a:rPr lang="en-US" baseline="-25000" dirty="0" err="1" smtClean="0"/>
              <a:t>E</a:t>
            </a:r>
            <a:r>
              <a:rPr lang="en-US" dirty="0" smtClean="0"/>
              <a:t> via </a:t>
            </a:r>
            <a:r>
              <a:rPr lang="en-US" dirty="0" err="1" smtClean="0"/>
              <a:t>θ</a:t>
            </a:r>
            <a:r>
              <a:rPr lang="en-US" baseline="-25000" dirty="0" err="1" smtClean="0"/>
              <a:t>E</a:t>
            </a:r>
            <a:r>
              <a:rPr lang="en-US" dirty="0" smtClean="0"/>
              <a:t>=</a:t>
            </a:r>
            <a:r>
              <a:rPr lang="en-US" dirty="0" err="1" smtClean="0"/>
              <a:t>θ</a:t>
            </a:r>
            <a:r>
              <a:rPr lang="en-US" baseline="-25000" dirty="0" smtClean="0"/>
              <a:t>*</a:t>
            </a:r>
            <a:r>
              <a:rPr lang="en-US" dirty="0" smtClean="0"/>
              <a:t>/</a:t>
            </a:r>
            <a:r>
              <a:rPr lang="en-US" dirty="0" err="1" smtClean="0"/>
              <a:t>ρ</a:t>
            </a:r>
            <a:r>
              <a:rPr lang="en-US" baseline="-25000" dirty="0" smtClean="0"/>
              <a:t>*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8594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Constraining </a:t>
            </a:r>
            <a:r>
              <a:rPr lang="en-US" dirty="0" err="1" smtClean="0"/>
              <a:t>θ</a:t>
            </a:r>
            <a:r>
              <a:rPr lang="en-US" baseline="-25000" dirty="0" err="1" smtClean="0"/>
              <a:t>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Problem: this can only be done for relatively bright sources, or events with large magnification gradients (e.g. caustics)</a:t>
            </a:r>
          </a:p>
          <a:p>
            <a:r>
              <a:rPr lang="en-US" dirty="0" smtClean="0"/>
              <a:t>Most stars are faint M dwarfs</a:t>
            </a:r>
            <a:endParaRPr lang="en-US" dirty="0"/>
          </a:p>
          <a:p>
            <a:r>
              <a:rPr lang="en-US" dirty="0" smtClean="0"/>
              <a:t>As surveys go deeper, especially from space, most sources will be point-like</a:t>
            </a:r>
          </a:p>
          <a:p>
            <a:r>
              <a:rPr lang="en-US" dirty="0" smtClean="0"/>
              <a:t>Need another way to measure </a:t>
            </a:r>
            <a:r>
              <a:rPr lang="en-US" dirty="0" err="1" smtClean="0"/>
              <a:t>θ</a:t>
            </a:r>
            <a:r>
              <a:rPr lang="en-US" baseline="-25000" dirty="0" err="1" smtClean="0"/>
              <a:t>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94107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60778</TotalTime>
  <Words>1661</Words>
  <Application>Microsoft Macintosh PowerPoint</Application>
  <PresentationFormat>On-screen Show (4:3)</PresentationFormat>
  <Paragraphs>170</Paragraphs>
  <Slides>36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Constraining the masses of OGLE microlenses with astrometric microlensing</vt:lpstr>
      <vt:lpstr>A key problem in microlensing</vt:lpstr>
      <vt:lpstr>Measuring masses of isolated objects</vt:lpstr>
      <vt:lpstr>Determining the lens distance</vt:lpstr>
      <vt:lpstr>Orbital parallax</vt:lpstr>
      <vt:lpstr>Terrestrial parallax</vt:lpstr>
      <vt:lpstr>Space parallax</vt:lpstr>
      <vt:lpstr>Constraining θE </vt:lpstr>
      <vt:lpstr>Constraining θE </vt:lpstr>
      <vt:lpstr>Astrometric microlensing</vt:lpstr>
      <vt:lpstr>PowerPoint Presentation</vt:lpstr>
      <vt:lpstr>Without proper motion (source’s view)…</vt:lpstr>
      <vt:lpstr>PowerPoint Presentation</vt:lpstr>
      <vt:lpstr>With proper motion (observer’s view)…</vt:lpstr>
      <vt:lpstr>Can we detect this?</vt:lpstr>
      <vt:lpstr>Astrometric microlensing</vt:lpstr>
      <vt:lpstr>HST project</vt:lpstr>
      <vt:lpstr>Test cases for astrometry: OGLE events</vt:lpstr>
      <vt:lpstr>Data reduction</vt:lpstr>
      <vt:lpstr>Modelling procedure</vt:lpstr>
      <vt:lpstr>Astrometric microlensing model</vt:lpstr>
      <vt:lpstr>Example: OGLE-2013-BLG-0804</vt:lpstr>
      <vt:lpstr>OGLE-2013-BLG-0804 – PSPL+parallax</vt:lpstr>
      <vt:lpstr>OGLE-2013-BLG-0804 – PSPL+parallax</vt:lpstr>
      <vt:lpstr>Astrometric data with PM (3 years)</vt:lpstr>
      <vt:lpstr>Astrometric data with PM subtracted</vt:lpstr>
      <vt:lpstr>Astrometric fit</vt:lpstr>
      <vt:lpstr>Astrometric model - 2D</vt:lpstr>
      <vt:lpstr>Astrometric model – 1D</vt:lpstr>
      <vt:lpstr>Mass constraints</vt:lpstr>
      <vt:lpstr>Other OGLE events in our HST footprint</vt:lpstr>
      <vt:lpstr>WFIRST</vt:lpstr>
      <vt:lpstr>Astrometry with WFIRST</vt:lpstr>
      <vt:lpstr>Core accretion demographics predictions</vt:lpstr>
      <vt:lpstr>Core accretion demographics predictions</vt:lpstr>
      <vt:lpstr>Conclusions</vt:lpstr>
    </vt:vector>
  </TitlesOfParts>
  <Company>ESO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Black Hole demographics with microlensing</dc:title>
  <dc:creator>Noe Kains</dc:creator>
  <cp:lastModifiedBy>Noé Kains</cp:lastModifiedBy>
  <cp:revision>496</cp:revision>
  <dcterms:created xsi:type="dcterms:W3CDTF">2015-02-04T16:45:37Z</dcterms:created>
  <dcterms:modified xsi:type="dcterms:W3CDTF">2017-07-25T08:29:44Z</dcterms:modified>
</cp:coreProperties>
</file>