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2" r:id="rId1"/>
  </p:sldMasterIdLst>
  <p:notesMasterIdLst>
    <p:notesMasterId r:id="rId51"/>
  </p:notesMasterIdLst>
  <p:sldIdLst>
    <p:sldId id="256" r:id="rId2"/>
    <p:sldId id="422" r:id="rId3"/>
    <p:sldId id="257" r:id="rId4"/>
    <p:sldId id="368" r:id="rId5"/>
    <p:sldId id="369" r:id="rId6"/>
    <p:sldId id="370" r:id="rId7"/>
    <p:sldId id="430" r:id="rId8"/>
    <p:sldId id="444" r:id="rId9"/>
    <p:sldId id="403" r:id="rId10"/>
    <p:sldId id="404" r:id="rId11"/>
    <p:sldId id="416" r:id="rId12"/>
    <p:sldId id="396" r:id="rId13"/>
    <p:sldId id="417" r:id="rId14"/>
    <p:sldId id="373" r:id="rId15"/>
    <p:sldId id="418" r:id="rId16"/>
    <p:sldId id="372" r:id="rId17"/>
    <p:sldId id="446" r:id="rId18"/>
    <p:sldId id="447" r:id="rId19"/>
    <p:sldId id="448" r:id="rId20"/>
    <p:sldId id="449" r:id="rId21"/>
    <p:sldId id="450" r:id="rId22"/>
    <p:sldId id="451" r:id="rId23"/>
    <p:sldId id="452" r:id="rId24"/>
    <p:sldId id="453" r:id="rId25"/>
    <p:sldId id="454" r:id="rId26"/>
    <p:sldId id="455" r:id="rId27"/>
    <p:sldId id="456" r:id="rId28"/>
    <p:sldId id="457" r:id="rId29"/>
    <p:sldId id="458" r:id="rId30"/>
    <p:sldId id="459" r:id="rId31"/>
    <p:sldId id="460" r:id="rId32"/>
    <p:sldId id="461" r:id="rId33"/>
    <p:sldId id="462" r:id="rId34"/>
    <p:sldId id="463" r:id="rId35"/>
    <p:sldId id="464" r:id="rId36"/>
    <p:sldId id="465" r:id="rId37"/>
    <p:sldId id="466" r:id="rId38"/>
    <p:sldId id="467" r:id="rId39"/>
    <p:sldId id="468" r:id="rId40"/>
    <p:sldId id="469" r:id="rId41"/>
    <p:sldId id="470" r:id="rId42"/>
    <p:sldId id="471" r:id="rId43"/>
    <p:sldId id="472" r:id="rId44"/>
    <p:sldId id="473" r:id="rId45"/>
    <p:sldId id="474" r:id="rId46"/>
    <p:sldId id="475" r:id="rId47"/>
    <p:sldId id="476" r:id="rId48"/>
    <p:sldId id="477" r:id="rId49"/>
    <p:sldId id="478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2977E9"/>
    <a:srgbClr val="FF00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825" autoAdjust="0"/>
  </p:normalViewPr>
  <p:slideViewPr>
    <p:cSldViewPr>
      <p:cViewPr varScale="1">
        <p:scale>
          <a:sx n="101" d="100"/>
          <a:sy n="101" d="100"/>
        </p:scale>
        <p:origin x="-100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58D17-CD62-47AB-82CB-0A948729BDC6}" type="datetimeFigureOut">
              <a:rPr lang="en-NZ" smtClean="0"/>
              <a:t>7/23/17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13CE5-A187-45F4-A864-80C911EDC0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03984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13CE5-A187-45F4-A864-80C911EDC046}" type="slidenum">
              <a:rPr lang="en-NZ" smtClean="0"/>
              <a:t>31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29896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13CE5-A187-45F4-A864-80C911EDC046}" type="slidenum">
              <a:rPr lang="en-NZ" smtClean="0"/>
              <a:t>49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09142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48C4-DABE-47A5-93F0-D657FFDE949E}" type="datetimeFigureOut">
              <a:rPr lang="en-NZ" smtClean="0"/>
              <a:t>7/23/17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8ED1-8ACD-4A6F-B2A2-0274FA4D9C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87011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48C4-DABE-47A5-93F0-D657FFDE949E}" type="datetimeFigureOut">
              <a:rPr lang="en-NZ" smtClean="0"/>
              <a:t>7/23/17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8ED1-8ACD-4A6F-B2A2-0274FA4D9C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282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48C4-DABE-47A5-93F0-D657FFDE949E}" type="datetimeFigureOut">
              <a:rPr lang="en-NZ" smtClean="0"/>
              <a:t>7/23/17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8ED1-8ACD-4A6F-B2A2-0274FA4D9C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232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48C4-DABE-47A5-93F0-D657FFDE949E}" type="datetimeFigureOut">
              <a:rPr lang="en-NZ" smtClean="0"/>
              <a:t>7/23/17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8ED1-8ACD-4A6F-B2A2-0274FA4D9C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031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48C4-DABE-47A5-93F0-D657FFDE949E}" type="datetimeFigureOut">
              <a:rPr lang="en-NZ" smtClean="0"/>
              <a:t>7/23/17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8ED1-8ACD-4A6F-B2A2-0274FA4D9C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122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48C4-DABE-47A5-93F0-D657FFDE949E}" type="datetimeFigureOut">
              <a:rPr lang="en-NZ" smtClean="0"/>
              <a:t>7/23/17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8ED1-8ACD-4A6F-B2A2-0274FA4D9C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87091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48C4-DABE-47A5-93F0-D657FFDE949E}" type="datetimeFigureOut">
              <a:rPr lang="en-NZ" smtClean="0"/>
              <a:t>7/23/17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8ED1-8ACD-4A6F-B2A2-0274FA4D9C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6643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48C4-DABE-47A5-93F0-D657FFDE949E}" type="datetimeFigureOut">
              <a:rPr lang="en-NZ" smtClean="0"/>
              <a:t>7/23/17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8ED1-8ACD-4A6F-B2A2-0274FA4D9C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1507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48C4-DABE-47A5-93F0-D657FFDE949E}" type="datetimeFigureOut">
              <a:rPr lang="en-NZ" smtClean="0"/>
              <a:t>7/23/17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8ED1-8ACD-4A6F-B2A2-0274FA4D9C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825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48C4-DABE-47A5-93F0-D657FFDE949E}" type="datetimeFigureOut">
              <a:rPr lang="en-NZ" smtClean="0"/>
              <a:t>7/23/17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8ED1-8ACD-4A6F-B2A2-0274FA4D9C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5928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48C4-DABE-47A5-93F0-D657FFDE949E}" type="datetimeFigureOut">
              <a:rPr lang="en-NZ" smtClean="0"/>
              <a:t>7/23/17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8ED1-8ACD-4A6F-B2A2-0274FA4D9C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930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B48C4-DABE-47A5-93F0-D657FFDE949E}" type="datetimeFigureOut">
              <a:rPr lang="en-NZ" smtClean="0"/>
              <a:t>7/23/17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48ED1-8ACD-4A6F-B2A2-0274FA4D9C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4229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4" Type="http://schemas.openxmlformats.org/officeDocument/2006/relationships/image" Target="../media/image60.gif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1124744"/>
            <a:ext cx="8928992" cy="1944216"/>
          </a:xfrm>
        </p:spPr>
        <p:txBody>
          <a:bodyPr>
            <a:noAutofit/>
          </a:bodyPr>
          <a:lstStyle/>
          <a:p>
            <a:r>
              <a:rPr lang="en-NZ" sz="4800" dirty="0" smtClean="0"/>
              <a:t>23 Years of Gravitational Microlensing by the Japan/NZ/USA MOA Project</a:t>
            </a:r>
            <a:endParaRPr lang="en-NZ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4365104"/>
            <a:ext cx="6400800" cy="2088232"/>
          </a:xfrm>
        </p:spPr>
        <p:txBody>
          <a:bodyPr>
            <a:noAutofit/>
          </a:bodyPr>
          <a:lstStyle/>
          <a:p>
            <a:r>
              <a:rPr lang="en-NZ" sz="2000" dirty="0" smtClean="0"/>
              <a:t>Philip </a:t>
            </a:r>
            <a:r>
              <a:rPr lang="en-NZ" sz="2000" dirty="0" err="1" smtClean="0"/>
              <a:t>Yock</a:t>
            </a:r>
            <a:endParaRPr lang="en-NZ" sz="2000" dirty="0" smtClean="0"/>
          </a:p>
          <a:p>
            <a:r>
              <a:rPr lang="en-NZ" sz="2000" dirty="0" smtClean="0"/>
              <a:t>“Celebrating 25 Years of the OGLE Project” </a:t>
            </a:r>
          </a:p>
          <a:p>
            <a:r>
              <a:rPr lang="en-NZ" sz="2000" dirty="0" smtClean="0"/>
              <a:t>Warsaw University</a:t>
            </a:r>
          </a:p>
          <a:p>
            <a:r>
              <a:rPr lang="en-NZ" sz="2000" dirty="0" smtClean="0"/>
              <a:t>July 2017</a:t>
            </a:r>
          </a:p>
          <a:p>
            <a:r>
              <a:rPr lang="en-NZ" sz="1800" dirty="0"/>
              <a:t>p</a:t>
            </a:r>
            <a:r>
              <a:rPr lang="en-NZ" sz="1800" dirty="0" smtClean="0"/>
              <a:t>resented by David Bennett</a:t>
            </a:r>
            <a:endParaRPr lang="en-NZ" sz="1800" dirty="0"/>
          </a:p>
        </p:txBody>
      </p:sp>
    </p:spTree>
    <p:extLst>
      <p:ext uri="{BB962C8B-B14F-4D97-AF65-F5344CB8AC3E}">
        <p14:creationId xmlns:p14="http://schemas.microsoft.com/office/powerpoint/2010/main" val="221893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12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Targets – </a:t>
            </a:r>
            <a:r>
              <a:rPr lang="en-NZ" dirty="0" err="1" smtClean="0"/>
              <a:t>Magellanic</a:t>
            </a:r>
            <a:r>
              <a:rPr lang="en-NZ" dirty="0" smtClean="0"/>
              <a:t> Clouds and the Galactic Bulge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2060848"/>
            <a:ext cx="11665504" cy="50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91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MACHO-95-BLG-30</a:t>
            </a:r>
            <a:endParaRPr lang="en-NZ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3888432" cy="3559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4050" y="6277955"/>
            <a:ext cx="3134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 smtClean="0"/>
              <a:t>Alcock</a:t>
            </a:r>
            <a:r>
              <a:rPr lang="en-NZ" dirty="0" smtClean="0"/>
              <a:t> et al, </a:t>
            </a:r>
            <a:r>
              <a:rPr lang="en-NZ" dirty="0" err="1" smtClean="0"/>
              <a:t>ApJ</a:t>
            </a:r>
            <a:r>
              <a:rPr lang="en-NZ" dirty="0" smtClean="0"/>
              <a:t> 491, 436, 1997</a:t>
            </a:r>
            <a:endParaRPr lang="en-NZ" dirty="0"/>
          </a:p>
        </p:txBody>
      </p:sp>
      <p:sp>
        <p:nvSpPr>
          <p:cNvPr id="5" name="Rectangle 4"/>
          <p:cNvSpPr/>
          <p:nvPr/>
        </p:nvSpPr>
        <p:spPr>
          <a:xfrm>
            <a:off x="3342568" y="5405133"/>
            <a:ext cx="2304256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/>
          <p:cNvSpPr txBox="1"/>
          <p:nvPr/>
        </p:nvSpPr>
        <p:spPr>
          <a:xfrm>
            <a:off x="2195736" y="5517232"/>
            <a:ext cx="5076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dirty="0" smtClean="0"/>
              <a:t>First finite source event; resolved a distant star</a:t>
            </a:r>
          </a:p>
          <a:p>
            <a:r>
              <a:rPr lang="en-NZ" sz="2000" dirty="0" smtClean="0"/>
              <a:t>Alerted by David Bennett</a:t>
            </a:r>
            <a:endParaRPr lang="en-NZ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1772816"/>
            <a:ext cx="3993934" cy="2915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4168" y="4797152"/>
            <a:ext cx="1698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dirty="0" smtClean="0"/>
              <a:t>MACHO telescope</a:t>
            </a:r>
            <a:endParaRPr lang="en-NZ" sz="1600" dirty="0"/>
          </a:p>
        </p:txBody>
      </p:sp>
    </p:spTree>
    <p:extLst>
      <p:ext uri="{BB962C8B-B14F-4D97-AF65-F5344CB8AC3E}">
        <p14:creationId xmlns:p14="http://schemas.microsoft.com/office/powerpoint/2010/main" val="112057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High magnification technique for planets</a:t>
            </a:r>
            <a:endParaRPr lang="en-NZ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3782588"/>
            <a:ext cx="43204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    </a:t>
            </a:r>
            <a:endParaRPr lang="en-US" dirty="0"/>
          </a:p>
          <a:p>
            <a:endParaRPr lang="en-NZ" dirty="0"/>
          </a:p>
        </p:txBody>
      </p:sp>
      <p:sp>
        <p:nvSpPr>
          <p:cNvPr id="6" name="Rectangle 5"/>
          <p:cNvSpPr/>
          <p:nvPr/>
        </p:nvSpPr>
        <p:spPr>
          <a:xfrm>
            <a:off x="4283968" y="3908780"/>
            <a:ext cx="504056" cy="362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00" y="1340768"/>
            <a:ext cx="5952744" cy="8625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71393" y="3252616"/>
            <a:ext cx="4320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Rectangle 10"/>
          <p:cNvSpPr/>
          <p:nvPr/>
        </p:nvSpPr>
        <p:spPr>
          <a:xfrm>
            <a:off x="4298796" y="2978456"/>
            <a:ext cx="360040" cy="240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TextBox 12"/>
          <p:cNvSpPr txBox="1"/>
          <p:nvPr/>
        </p:nvSpPr>
        <p:spPr>
          <a:xfrm>
            <a:off x="2123728" y="5515696"/>
            <a:ext cx="5565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/>
              <a:t>Good </a:t>
            </a:r>
            <a:r>
              <a:rPr lang="en-NZ" sz="2000" dirty="0"/>
              <a:t>sensitivity to </a:t>
            </a:r>
            <a:r>
              <a:rPr lang="en-NZ" sz="2000" dirty="0" smtClean="0"/>
              <a:t>planets near </a:t>
            </a:r>
            <a:r>
              <a:rPr lang="en-NZ" sz="2000" dirty="0"/>
              <a:t>the </a:t>
            </a:r>
            <a:r>
              <a:rPr lang="en-NZ" sz="2000" dirty="0" smtClean="0"/>
              <a:t>ring. </a:t>
            </a:r>
            <a:endParaRPr lang="en-NZ" sz="2000" dirty="0"/>
          </a:p>
          <a:p>
            <a:r>
              <a:rPr lang="en-NZ" sz="2000" dirty="0" smtClean="0"/>
              <a:t>Modest </a:t>
            </a:r>
            <a:r>
              <a:rPr lang="en-NZ" sz="2000" dirty="0"/>
              <a:t>requirements on telescope </a:t>
            </a:r>
            <a:r>
              <a:rPr lang="en-NZ" sz="2000" dirty="0" smtClean="0"/>
              <a:t>time.</a:t>
            </a:r>
          </a:p>
          <a:p>
            <a:r>
              <a:rPr lang="en-NZ" sz="2000" dirty="0"/>
              <a:t>Two solutions, wide and </a:t>
            </a:r>
            <a:r>
              <a:rPr lang="en-NZ" sz="2000" dirty="0" smtClean="0"/>
              <a:t>close.</a:t>
            </a:r>
          </a:p>
          <a:p>
            <a:endParaRPr lang="en-NZ" dirty="0">
              <a:solidFill>
                <a:srgbClr val="FF0000"/>
              </a:solidFill>
            </a:endParaRPr>
          </a:p>
          <a:p>
            <a:endParaRPr lang="en-NZ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80" y="2510293"/>
            <a:ext cx="3621576" cy="279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66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279" y="-99392"/>
            <a:ext cx="822960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MACHO-98-BLG-35</a:t>
            </a:r>
            <a:endParaRPr lang="en-NZ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77" y="1052736"/>
            <a:ext cx="7286642" cy="3408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6815" y="4797152"/>
            <a:ext cx="446795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First planet search at high magnification</a:t>
            </a:r>
          </a:p>
          <a:p>
            <a:r>
              <a:rPr lang="en-NZ" dirty="0"/>
              <a:t>Alerted by David Bennett</a:t>
            </a:r>
          </a:p>
          <a:p>
            <a:r>
              <a:rPr lang="en-NZ" dirty="0" smtClean="0"/>
              <a:t>Sun </a:t>
            </a:r>
            <a:r>
              <a:rPr lang="en-NZ" dirty="0" err="1" smtClean="0"/>
              <a:t>Rhie</a:t>
            </a:r>
            <a:r>
              <a:rPr lang="en-NZ" dirty="0" smtClean="0"/>
              <a:t> et al, </a:t>
            </a:r>
            <a:r>
              <a:rPr lang="en-NZ" dirty="0" err="1" smtClean="0"/>
              <a:t>ApJ</a:t>
            </a:r>
            <a:r>
              <a:rPr lang="en-NZ" dirty="0" smtClean="0"/>
              <a:t> 533, 378, 2000</a:t>
            </a:r>
          </a:p>
          <a:p>
            <a:r>
              <a:rPr lang="en-NZ" dirty="0"/>
              <a:t>Influential in New Zealand</a:t>
            </a:r>
          </a:p>
          <a:p>
            <a:r>
              <a:rPr lang="en-NZ" dirty="0" smtClean="0"/>
              <a:t>Ian Bond et al, MNRAS 333, 71, 2002</a:t>
            </a:r>
          </a:p>
          <a:p>
            <a:r>
              <a:rPr lang="en-NZ" dirty="0" smtClean="0"/>
              <a:t>Nick </a:t>
            </a:r>
            <a:r>
              <a:rPr lang="en-NZ" dirty="0" err="1"/>
              <a:t>Rattenbury</a:t>
            </a:r>
            <a:r>
              <a:rPr lang="en-NZ" dirty="0"/>
              <a:t> et al, MNRAS 335, 159, 2002 </a:t>
            </a:r>
          </a:p>
          <a:p>
            <a:r>
              <a:rPr lang="en-NZ" dirty="0" smtClean="0"/>
              <a:t>Re-analysis?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6128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Difference imaging</a:t>
            </a:r>
            <a:endParaRPr lang="en-NZ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870829" y="5554106"/>
            <a:ext cx="36597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First large scale implementation </a:t>
            </a:r>
          </a:p>
          <a:p>
            <a:r>
              <a:rPr lang="en-NZ" dirty="0" smtClean="0"/>
              <a:t>Bond </a:t>
            </a:r>
            <a:r>
              <a:rPr lang="en-NZ" dirty="0" smtClean="0"/>
              <a:t>et al MNRAS 327, 868, </a:t>
            </a:r>
            <a:r>
              <a:rPr lang="en-NZ" dirty="0" smtClean="0"/>
              <a:t>2001</a:t>
            </a:r>
          </a:p>
          <a:p>
            <a:r>
              <a:rPr lang="en-NZ" sz="1600" dirty="0" smtClean="0"/>
              <a:t>(also Wozniak </a:t>
            </a:r>
            <a:r>
              <a:rPr lang="en-NZ" sz="1600" dirty="0" smtClean="0"/>
              <a:t> Acta Astron 50, 201, 2000</a:t>
            </a:r>
            <a:r>
              <a:rPr lang="en-NZ" dirty="0" smtClean="0"/>
              <a:t>)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390" y="1520190"/>
            <a:ext cx="3909060" cy="381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67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472" y="-315416"/>
            <a:ext cx="10756762" cy="7173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1663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/>
              <a:t>MACHO telescope January 2003</a:t>
            </a:r>
            <a:endParaRPr lang="en-NZ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107504" y="1700808"/>
            <a:ext cx="1662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MPS Telescope: </a:t>
            </a:r>
          </a:p>
          <a:p>
            <a:pPr algn="ctr"/>
            <a:r>
              <a:rPr lang="en-US" dirty="0" smtClean="0"/>
              <a:t>MSO 74”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96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50" y="0"/>
            <a:ext cx="822960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First microlensing planet – July 2003</a:t>
            </a:r>
            <a:endParaRPr lang="en-NZ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4" y="1124744"/>
            <a:ext cx="8952537" cy="4392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848" y="6021288"/>
            <a:ext cx="3383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  2.8 M</a:t>
            </a:r>
            <a:r>
              <a:rPr lang="en-NZ" baseline="-25000" dirty="0" smtClean="0"/>
              <a:t>J</a:t>
            </a:r>
            <a:r>
              <a:rPr lang="en-NZ" dirty="0" smtClean="0"/>
              <a:t>       0.63 </a:t>
            </a:r>
            <a:r>
              <a:rPr lang="en-NZ" dirty="0" err="1" smtClean="0"/>
              <a:t>M</a:t>
            </a:r>
            <a:r>
              <a:rPr lang="en-NZ" baseline="-25000" dirty="0" err="1" smtClean="0"/>
              <a:t>solar</a:t>
            </a:r>
            <a:r>
              <a:rPr lang="en-NZ" dirty="0" smtClean="0"/>
              <a:t>      4.3 AU</a:t>
            </a:r>
          </a:p>
          <a:p>
            <a:r>
              <a:rPr lang="en-NZ" dirty="0" smtClean="0"/>
              <a:t>I. Bond et al, </a:t>
            </a:r>
            <a:r>
              <a:rPr lang="en-NZ" dirty="0" err="1" smtClean="0"/>
              <a:t>ApJL</a:t>
            </a:r>
            <a:r>
              <a:rPr lang="en-NZ" dirty="0" smtClean="0"/>
              <a:t> 606, L155, 2004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8466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3527219" cy="2462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066" y="1556792"/>
            <a:ext cx="2409091" cy="2520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476" y="4417331"/>
            <a:ext cx="2636726" cy="189198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6939" y="116632"/>
            <a:ext cx="822960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Race for the highest magnification</a:t>
            </a:r>
            <a:endParaRPr lang="en-NZ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07238"/>
            <a:ext cx="4831432" cy="153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21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094" y="0"/>
            <a:ext cx="8229600" cy="980728"/>
          </a:xfrm>
        </p:spPr>
        <p:txBody>
          <a:bodyPr>
            <a:normAutofit/>
          </a:bodyPr>
          <a:lstStyle/>
          <a:p>
            <a:r>
              <a:rPr lang="en-NZ" sz="4000" dirty="0" smtClean="0"/>
              <a:t>Manchester workshop (2007)</a:t>
            </a:r>
            <a:endParaRPr lang="en-NZ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02" y="1328224"/>
            <a:ext cx="5129784" cy="3799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6400" y="988390"/>
            <a:ext cx="6747296" cy="369332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NZ" dirty="0" smtClean="0"/>
              <a:t>Typical low-mass planet:-  q = 3 × 10</a:t>
            </a:r>
            <a:r>
              <a:rPr lang="en-NZ" baseline="30000" dirty="0" smtClean="0"/>
              <a:t>-5</a:t>
            </a:r>
            <a:r>
              <a:rPr lang="en-NZ" dirty="0" smtClean="0"/>
              <a:t>    </a:t>
            </a:r>
            <a:r>
              <a:rPr lang="el-GR" dirty="0" smtClean="0"/>
              <a:t>ρ</a:t>
            </a:r>
            <a:r>
              <a:rPr lang="en-NZ" dirty="0" smtClean="0"/>
              <a:t> = 0.001      </a:t>
            </a:r>
            <a:r>
              <a:rPr lang="el-GR" dirty="0" smtClean="0"/>
              <a:t>θ</a:t>
            </a:r>
            <a:r>
              <a:rPr lang="en-NZ" dirty="0" smtClean="0"/>
              <a:t> = 60°       d = 0.9</a:t>
            </a:r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>
            <a:off x="2790924" y="1633972"/>
            <a:ext cx="3708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/>
              <a:t>A</a:t>
            </a:r>
            <a:r>
              <a:rPr lang="en-NZ" b="1" baseline="-25000" dirty="0" smtClean="0"/>
              <a:t>max</a:t>
            </a:r>
            <a:r>
              <a:rPr lang="en-NZ" b="1" dirty="0" smtClean="0"/>
              <a:t> = 100                              A</a:t>
            </a:r>
            <a:r>
              <a:rPr lang="en-NZ" b="1" baseline="-25000" dirty="0" smtClean="0"/>
              <a:t>max</a:t>
            </a:r>
            <a:r>
              <a:rPr lang="en-NZ" b="1" dirty="0" smtClean="0"/>
              <a:t> = 200</a:t>
            </a:r>
            <a:endParaRPr lang="en-NZ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43808" y="3517220"/>
            <a:ext cx="3759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/>
              <a:t>A</a:t>
            </a:r>
            <a:r>
              <a:rPr lang="en-NZ" b="1" baseline="-25000" dirty="0" smtClean="0"/>
              <a:t>max</a:t>
            </a:r>
            <a:r>
              <a:rPr lang="en-NZ" b="1" dirty="0" smtClean="0"/>
              <a:t> = 500                            A</a:t>
            </a:r>
            <a:r>
              <a:rPr lang="en-NZ" b="1" baseline="-25000" dirty="0" smtClean="0"/>
              <a:t>max </a:t>
            </a:r>
            <a:r>
              <a:rPr lang="en-NZ" b="1" dirty="0" smtClean="0"/>
              <a:t>= 2,000</a:t>
            </a:r>
            <a:endParaRPr lang="en-NZ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66024" y="5229200"/>
            <a:ext cx="63970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Moderately high magnification adequate.</a:t>
            </a:r>
          </a:p>
          <a:p>
            <a:r>
              <a:rPr lang="en-NZ" dirty="0" smtClean="0"/>
              <a:t>More events.</a:t>
            </a:r>
          </a:p>
          <a:p>
            <a:r>
              <a:rPr lang="en-NZ" dirty="0" smtClean="0"/>
              <a:t>Multi-planets detectable.</a:t>
            </a:r>
          </a:p>
          <a:p>
            <a:r>
              <a:rPr lang="en-NZ" dirty="0" smtClean="0"/>
              <a:t>Small response at highest magnification due to cancellation effect.</a:t>
            </a:r>
          </a:p>
          <a:p>
            <a:r>
              <a:rPr lang="en-NZ" dirty="0" smtClean="0"/>
              <a:t>P. </a:t>
            </a:r>
            <a:r>
              <a:rPr lang="en-NZ" dirty="0" err="1" smtClean="0"/>
              <a:t>Yock</a:t>
            </a:r>
            <a:r>
              <a:rPr lang="en-NZ" dirty="0" smtClean="0"/>
              <a:t>, arXiv:0805.1775</a:t>
            </a:r>
            <a:endParaRPr lang="en-NZ" dirty="0"/>
          </a:p>
        </p:txBody>
      </p:sp>
      <p:sp>
        <p:nvSpPr>
          <p:cNvPr id="8" name="TextBox 7"/>
          <p:cNvSpPr txBox="1"/>
          <p:nvPr/>
        </p:nvSpPr>
        <p:spPr>
          <a:xfrm>
            <a:off x="3195867" y="2724043"/>
            <a:ext cx="3208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rgbClr val="FF0000"/>
                </a:solidFill>
              </a:rPr>
              <a:t>8%                                            9%</a:t>
            </a:r>
            <a:endParaRPr lang="en-NZ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2211" y="4504200"/>
            <a:ext cx="296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rgbClr val="FF0000"/>
                </a:solidFill>
              </a:rPr>
              <a:t>6%                                          4%</a:t>
            </a:r>
            <a:endParaRPr lang="en-N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45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446" y="-9939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>Loss of sensitivity at highest magnification</a:t>
            </a:r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>
            <a:off x="1041992" y="1096701"/>
            <a:ext cx="7812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      High magnification                                    Highest magnification (</a:t>
            </a:r>
            <a:r>
              <a:rPr lang="en-NZ" dirty="0" err="1" smtClean="0"/>
              <a:t>Liebes</a:t>
            </a:r>
            <a:r>
              <a:rPr lang="en-NZ" dirty="0" smtClean="0"/>
              <a:t> PR 1964)</a:t>
            </a:r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6" y="1705533"/>
            <a:ext cx="2783414" cy="22850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58817" y="1956472"/>
            <a:ext cx="184730" cy="12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Rectangle 11"/>
          <p:cNvSpPr/>
          <p:nvPr/>
        </p:nvSpPr>
        <p:spPr>
          <a:xfrm>
            <a:off x="2188302" y="6101382"/>
            <a:ext cx="50405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TextBox 12"/>
          <p:cNvSpPr txBox="1"/>
          <p:nvPr/>
        </p:nvSpPr>
        <p:spPr>
          <a:xfrm>
            <a:off x="3332942" y="1987892"/>
            <a:ext cx="47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rgbClr val="0070C0"/>
                </a:solidFill>
              </a:rPr>
              <a:t>-</a:t>
            </a:r>
            <a:r>
              <a:rPr lang="en-NZ" dirty="0" err="1" smtClean="0">
                <a:solidFill>
                  <a:srgbClr val="0070C0"/>
                </a:solidFill>
              </a:rPr>
              <a:t>ve</a:t>
            </a:r>
            <a:endParaRPr lang="en-NZ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7218" y="2848083"/>
            <a:ext cx="51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rgbClr val="2977E9"/>
                </a:solidFill>
              </a:rPr>
              <a:t>+</a:t>
            </a:r>
            <a:r>
              <a:rPr lang="en-NZ" dirty="0" err="1" smtClean="0">
                <a:solidFill>
                  <a:srgbClr val="2977E9"/>
                </a:solidFill>
              </a:rPr>
              <a:t>ve</a:t>
            </a:r>
            <a:endParaRPr lang="en-NZ" dirty="0">
              <a:solidFill>
                <a:srgbClr val="2977E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68124" y="180639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94" y="1606697"/>
            <a:ext cx="2606806" cy="2013258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3092092" y="1762420"/>
            <a:ext cx="288032" cy="83127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Right Brace 21"/>
          <p:cNvSpPr/>
          <p:nvPr/>
        </p:nvSpPr>
        <p:spPr>
          <a:xfrm>
            <a:off x="3116368" y="2718611"/>
            <a:ext cx="288032" cy="642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Oval 14"/>
          <p:cNvSpPr/>
          <p:nvPr/>
        </p:nvSpPr>
        <p:spPr>
          <a:xfrm flipH="1">
            <a:off x="5869069" y="3501008"/>
            <a:ext cx="46357" cy="5400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TextBox 9"/>
          <p:cNvSpPr txBox="1"/>
          <p:nvPr/>
        </p:nvSpPr>
        <p:spPr>
          <a:xfrm>
            <a:off x="672474" y="4148650"/>
            <a:ext cx="33812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If the source star threads the </a:t>
            </a:r>
          </a:p>
          <a:p>
            <a:r>
              <a:rPr lang="en-NZ" dirty="0" smtClean="0"/>
              <a:t>lens system (star plus planet)</a:t>
            </a:r>
          </a:p>
          <a:p>
            <a:r>
              <a:rPr lang="en-NZ" dirty="0" smtClean="0"/>
              <a:t>the perturbation is positive, and </a:t>
            </a:r>
          </a:p>
          <a:p>
            <a:r>
              <a:rPr lang="en-NZ" dirty="0" smtClean="0"/>
              <a:t>vice versa. No cancellation occurs.</a:t>
            </a:r>
          </a:p>
          <a:p>
            <a:endParaRPr lang="en-NZ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076056" y="4148650"/>
            <a:ext cx="3671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For highest magnification, the </a:t>
            </a:r>
          </a:p>
          <a:p>
            <a:r>
              <a:rPr lang="en-NZ" dirty="0"/>
              <a:t>perturbation switches from positive</a:t>
            </a:r>
          </a:p>
          <a:p>
            <a:r>
              <a:rPr lang="en-NZ" dirty="0"/>
              <a:t>to negative (or vice versa) and severe</a:t>
            </a:r>
          </a:p>
          <a:p>
            <a:r>
              <a:rPr lang="en-NZ" dirty="0"/>
              <a:t>cancellation occurs </a:t>
            </a:r>
          </a:p>
        </p:txBody>
      </p:sp>
    </p:spTree>
    <p:extLst>
      <p:ext uri="{BB962C8B-B14F-4D97-AF65-F5344CB8AC3E}">
        <p14:creationId xmlns:p14="http://schemas.microsoft.com/office/powerpoint/2010/main" val="388032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Abstract</a:t>
            </a:r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539553" y="1844824"/>
            <a:ext cx="82089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/>
              <a:t>The </a:t>
            </a:r>
            <a:r>
              <a:rPr lang="en-NZ" sz="2000" dirty="0"/>
              <a:t>Microlensing Observations in Astrophysics (MOA) project was founded in </a:t>
            </a:r>
            <a:endParaRPr lang="en-NZ" sz="2000" dirty="0" smtClean="0"/>
          </a:p>
          <a:p>
            <a:r>
              <a:rPr lang="en-NZ" sz="2000" dirty="0" smtClean="0"/>
              <a:t>1994 </a:t>
            </a:r>
            <a:r>
              <a:rPr lang="en-NZ" sz="2000" dirty="0"/>
              <a:t>by Japan and New Zealand with the aim of searching for dark matter and </a:t>
            </a:r>
            <a:r>
              <a:rPr lang="en-NZ" sz="2000" dirty="0" smtClean="0"/>
              <a:t>exoplanets </a:t>
            </a:r>
            <a:r>
              <a:rPr lang="en-NZ" sz="2000" dirty="0"/>
              <a:t>by the then-new gravitational microlensing method. In this paper </a:t>
            </a:r>
            <a:r>
              <a:rPr lang="en-NZ" sz="2000" dirty="0" smtClean="0"/>
              <a:t>the </a:t>
            </a:r>
            <a:r>
              <a:rPr lang="en-NZ" sz="2000" dirty="0"/>
              <a:t>main features of the project are summarized, including brief details of </a:t>
            </a:r>
            <a:r>
              <a:rPr lang="en-NZ" sz="2000" dirty="0" smtClean="0"/>
              <a:t>the telescopes </a:t>
            </a:r>
            <a:r>
              <a:rPr lang="en-NZ" sz="2000" dirty="0"/>
              <a:t>used by MOA in New Zealand, the discovery of the first planet by </a:t>
            </a:r>
            <a:r>
              <a:rPr lang="en-NZ" sz="2000" dirty="0" smtClean="0"/>
              <a:t>microlensing</a:t>
            </a:r>
            <a:r>
              <a:rPr lang="en-NZ" sz="2000" dirty="0"/>
              <a:t>, a brief overview of the theory of planet detection by microlensing </a:t>
            </a:r>
            <a:r>
              <a:rPr lang="en-NZ" sz="2000" dirty="0" smtClean="0"/>
              <a:t>at </a:t>
            </a:r>
            <a:r>
              <a:rPr lang="en-NZ" sz="2000" dirty="0"/>
              <a:t>high magnification, examples of detections of planets made at high magnification </a:t>
            </a:r>
            <a:r>
              <a:rPr lang="en-NZ" sz="2000" dirty="0" smtClean="0"/>
              <a:t>including </a:t>
            </a:r>
            <a:r>
              <a:rPr lang="en-NZ" sz="2000" dirty="0"/>
              <a:t>the recent low-mass planet </a:t>
            </a:r>
            <a:r>
              <a:rPr lang="en-NZ" sz="2000" dirty="0" smtClean="0"/>
              <a:t>OB161195Lb</a:t>
            </a:r>
            <a:r>
              <a:rPr lang="en-NZ" sz="2000" dirty="0"/>
              <a:t>, the first search for free-floating </a:t>
            </a:r>
            <a:r>
              <a:rPr lang="en-NZ" sz="2000" dirty="0" smtClean="0"/>
              <a:t>planets </a:t>
            </a:r>
            <a:r>
              <a:rPr lang="en-NZ" sz="2000" dirty="0"/>
              <a:t>by microlensing, the abundances of planets of various types beyond the </a:t>
            </a:r>
            <a:r>
              <a:rPr lang="en-NZ" sz="2000" dirty="0" smtClean="0"/>
              <a:t>snowline</a:t>
            </a:r>
            <a:r>
              <a:rPr lang="en-NZ" sz="2000" dirty="0"/>
              <a:t>, the crucial role that the OGLE group played in most of the above, and, </a:t>
            </a:r>
            <a:r>
              <a:rPr lang="en-NZ" sz="2000" dirty="0" smtClean="0"/>
              <a:t>briefly</a:t>
            </a:r>
            <a:r>
              <a:rPr lang="en-NZ" sz="2000" dirty="0"/>
              <a:t>, current plans by MOA for the </a:t>
            </a:r>
            <a:r>
              <a:rPr lang="en-NZ" sz="2000" dirty="0" smtClean="0"/>
              <a:t>future.</a:t>
            </a:r>
            <a:endParaRPr lang="en-NZ" sz="2000" dirty="0"/>
          </a:p>
          <a:p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3164731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2" y="-114589"/>
            <a:ext cx="914400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Dependence on hour angle</a:t>
            </a:r>
            <a:endParaRPr lang="en-NZ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22389"/>
            <a:ext cx="6912769" cy="29626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8991" y="874712"/>
            <a:ext cx="5301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Consider a super-Earth at d=0.9 </a:t>
            </a:r>
            <a:r>
              <a:rPr lang="en-NZ" dirty="0" err="1" smtClean="0"/>
              <a:t>r</a:t>
            </a:r>
            <a:r>
              <a:rPr lang="en-NZ" baseline="-25000" dirty="0" err="1" smtClean="0"/>
              <a:t>E</a:t>
            </a:r>
            <a:r>
              <a:rPr lang="en-NZ" baseline="-25000" dirty="0" smtClean="0"/>
              <a:t> </a:t>
            </a:r>
            <a:r>
              <a:rPr lang="en-NZ" dirty="0" smtClean="0"/>
              <a:t> at various angles:- 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04" y="4752592"/>
            <a:ext cx="3528392" cy="1621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720" y="4381021"/>
            <a:ext cx="451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The dependence on </a:t>
            </a:r>
            <a:r>
              <a:rPr lang="el-GR" dirty="0" smtClean="0"/>
              <a:t>θ</a:t>
            </a:r>
            <a:r>
              <a:rPr lang="en-NZ" dirty="0" smtClean="0"/>
              <a:t> is flat from 30° </a:t>
            </a:r>
            <a:r>
              <a:rPr lang="en-NZ" dirty="0"/>
              <a:t>to </a:t>
            </a:r>
            <a:r>
              <a:rPr lang="en-NZ" dirty="0" smtClean="0"/>
              <a:t>90°:- </a:t>
            </a:r>
            <a:endParaRPr lang="en-NZ" dirty="0"/>
          </a:p>
        </p:txBody>
      </p:sp>
      <p:sp>
        <p:nvSpPr>
          <p:cNvPr id="7" name="Oval 6"/>
          <p:cNvSpPr/>
          <p:nvPr/>
        </p:nvSpPr>
        <p:spPr>
          <a:xfrm>
            <a:off x="4830400" y="4891490"/>
            <a:ext cx="138496" cy="1404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645156" y="4793052"/>
            <a:ext cx="315648" cy="75244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03116" y="5320564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θ</a:t>
            </a:r>
            <a:endParaRPr lang="en-NZ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384284" y="5351293"/>
            <a:ext cx="739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dirty="0" smtClean="0"/>
              <a:t>source</a:t>
            </a:r>
            <a:endParaRPr lang="en-NZ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900384" y="4794386"/>
            <a:ext cx="7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dirty="0" smtClean="0"/>
              <a:t>planet</a:t>
            </a:r>
            <a:endParaRPr lang="en-NZ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392832" y="5472780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dirty="0" smtClean="0"/>
              <a:t>lens</a:t>
            </a:r>
            <a:endParaRPr lang="en-NZ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028384" y="2204864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ρ</a:t>
            </a:r>
            <a:r>
              <a:rPr lang="en-NZ" dirty="0" smtClean="0"/>
              <a:t> = </a:t>
            </a:r>
            <a:r>
              <a:rPr lang="el-GR" dirty="0" smtClean="0"/>
              <a:t>θ</a:t>
            </a:r>
            <a:r>
              <a:rPr lang="en-NZ" baseline="-25000" dirty="0" smtClean="0"/>
              <a:t>s</a:t>
            </a:r>
            <a:r>
              <a:rPr lang="en-NZ" dirty="0" smtClean="0"/>
              <a:t>/</a:t>
            </a:r>
            <a:r>
              <a:rPr lang="el-GR" dirty="0" smtClean="0"/>
              <a:t>θ</a:t>
            </a:r>
            <a:r>
              <a:rPr lang="en-NZ" baseline="-25000" dirty="0" smtClean="0"/>
              <a:t>E</a:t>
            </a:r>
            <a:endParaRPr lang="en-NZ" dirty="0"/>
          </a:p>
        </p:txBody>
      </p:sp>
      <p:sp>
        <p:nvSpPr>
          <p:cNvPr id="13" name="TextBox 12"/>
          <p:cNvSpPr txBox="1"/>
          <p:nvPr/>
        </p:nvSpPr>
        <p:spPr>
          <a:xfrm>
            <a:off x="1455267" y="6121564"/>
            <a:ext cx="237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Dependence on separation? </a:t>
            </a:r>
            <a:endParaRPr lang="en-NZ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441214" y="5967816"/>
            <a:ext cx="98823" cy="301006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957404">
            <a:off x="4450296" y="594182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?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34021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747637"/>
          </a:xfrm>
        </p:spPr>
        <p:txBody>
          <a:bodyPr>
            <a:noAutofit/>
          </a:bodyPr>
          <a:lstStyle/>
          <a:p>
            <a:r>
              <a:rPr lang="en-NZ" sz="4000" dirty="0" smtClean="0"/>
              <a:t>Dependence on separation  </a:t>
            </a:r>
            <a:br>
              <a:rPr lang="en-NZ" sz="4000" dirty="0" smtClean="0"/>
            </a:br>
            <a:endParaRPr lang="en-NZ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492896"/>
            <a:ext cx="8229600" cy="21602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sz="2000" dirty="0" smtClean="0"/>
              <a:t>Follow Abe et al (MNRAS 431, 2975, 2013) or Han (</a:t>
            </a:r>
            <a:r>
              <a:rPr lang="en-NZ" sz="2000" dirty="0" err="1" smtClean="0"/>
              <a:t>ApJ</a:t>
            </a:r>
            <a:r>
              <a:rPr lang="en-NZ" sz="2000" dirty="0" smtClean="0"/>
              <a:t> 691, 452, 2009):-  </a:t>
            </a:r>
          </a:p>
          <a:p>
            <a:pPr marL="0" indent="0">
              <a:buNone/>
            </a:pPr>
            <a:endParaRPr lang="en-NZ" sz="2000" dirty="0" smtClean="0"/>
          </a:p>
          <a:p>
            <a:r>
              <a:rPr lang="en-NZ" sz="2000" dirty="0" smtClean="0"/>
              <a:t>Assume magnification ~ 100 needed to conduct 1% photometry </a:t>
            </a:r>
          </a:p>
          <a:p>
            <a:pPr marL="0" indent="0">
              <a:buNone/>
            </a:pPr>
            <a:r>
              <a:rPr lang="en-NZ" sz="2000" dirty="0"/>
              <a:t> </a:t>
            </a:r>
            <a:r>
              <a:rPr lang="en-NZ" sz="2000" dirty="0" smtClean="0"/>
              <a:t>     on solar-like stars in the bulge</a:t>
            </a:r>
          </a:p>
          <a:p>
            <a:r>
              <a:rPr lang="en-NZ" sz="2000" dirty="0" smtClean="0"/>
              <a:t>Assume ~ 4% perturbation sufficient for planet detection</a:t>
            </a:r>
          </a:p>
          <a:p>
            <a:r>
              <a:rPr lang="en-NZ" sz="2000" dirty="0" smtClean="0"/>
              <a:t>Find ‘typical’ events for </a:t>
            </a:r>
            <a:r>
              <a:rPr lang="en-NZ" sz="2000" dirty="0" err="1" smtClean="0"/>
              <a:t>Neptunes</a:t>
            </a:r>
            <a:r>
              <a:rPr lang="en-NZ" sz="2000" dirty="0" smtClean="0"/>
              <a:t>, super-Earths and Earths</a:t>
            </a:r>
          </a:p>
        </p:txBody>
      </p:sp>
    </p:spTree>
    <p:extLst>
      <p:ext uri="{BB962C8B-B14F-4D97-AF65-F5344CB8AC3E}">
        <p14:creationId xmlns:p14="http://schemas.microsoft.com/office/powerpoint/2010/main" val="214703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3661" y="-38915"/>
            <a:ext cx="9433048" cy="103966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Typical detections </a:t>
            </a:r>
            <a:endParaRPr lang="en-NZ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" y="1300553"/>
            <a:ext cx="8064896" cy="3349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1022609"/>
            <a:ext cx="636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        Earth                                Super-Earth                             Ice-giant</a:t>
            </a:r>
            <a:endParaRPr lang="en-NZ" dirty="0"/>
          </a:p>
        </p:txBody>
      </p:sp>
      <p:sp>
        <p:nvSpPr>
          <p:cNvPr id="3" name="TextBox 2"/>
          <p:cNvSpPr txBox="1"/>
          <p:nvPr/>
        </p:nvSpPr>
        <p:spPr>
          <a:xfrm>
            <a:off x="1212720" y="4925804"/>
            <a:ext cx="6572056" cy="15696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Z" sz="2000" b="1" dirty="0" smtClean="0"/>
              <a:t>“</a:t>
            </a:r>
            <a:r>
              <a:rPr lang="en-NZ" sz="2000" b="1" i="1" dirty="0" smtClean="0"/>
              <a:t>In </a:t>
            </a:r>
            <a:r>
              <a:rPr lang="en-NZ" sz="2000" b="1" i="1" dirty="0"/>
              <a:t>hunting for the lowest mass planets it will therefore be </a:t>
            </a:r>
            <a:endParaRPr lang="en-NZ" sz="2000" b="1" i="1" dirty="0" smtClean="0"/>
          </a:p>
          <a:p>
            <a:r>
              <a:rPr lang="en-NZ" sz="2000" b="1" i="1" dirty="0" smtClean="0"/>
              <a:t>advantageous </a:t>
            </a:r>
            <a:r>
              <a:rPr lang="en-NZ" sz="2000" b="1" i="1" dirty="0"/>
              <a:t>to monitor events with the broadest range </a:t>
            </a:r>
            <a:endParaRPr lang="en-NZ" sz="2000" b="1" i="1" dirty="0" smtClean="0"/>
          </a:p>
          <a:p>
            <a:r>
              <a:rPr lang="en-NZ" sz="2000" b="1" i="1" dirty="0" smtClean="0"/>
              <a:t>of </a:t>
            </a:r>
            <a:r>
              <a:rPr lang="en-NZ" sz="2000" b="1" i="1" dirty="0"/>
              <a:t>magnifications possible</a:t>
            </a:r>
            <a:r>
              <a:rPr lang="en-NZ" sz="2000" b="1" dirty="0" smtClean="0"/>
              <a:t>.”        </a:t>
            </a:r>
            <a:r>
              <a:rPr lang="en-NZ" sz="2000" i="1" dirty="0" smtClean="0"/>
              <a:t>Abe</a:t>
            </a:r>
            <a:r>
              <a:rPr lang="en-NZ" sz="1600" i="1" dirty="0" smtClean="0"/>
              <a:t> et al, MNRAS </a:t>
            </a:r>
            <a:r>
              <a:rPr lang="en-NZ" sz="1600" i="1" dirty="0"/>
              <a:t>431, 2975, </a:t>
            </a:r>
            <a:r>
              <a:rPr lang="en-NZ" sz="1600" i="1" dirty="0" smtClean="0"/>
              <a:t>2013</a:t>
            </a:r>
          </a:p>
          <a:p>
            <a:endParaRPr lang="en-NZ" sz="1600" i="1" dirty="0"/>
          </a:p>
          <a:p>
            <a:r>
              <a:rPr lang="en-NZ" sz="2000" i="1" dirty="0" smtClean="0"/>
              <a:t>Co-operative effect between stellar and planetary caustics.  </a:t>
            </a:r>
            <a:endParaRPr lang="en-NZ" sz="1600" i="1" dirty="0"/>
          </a:p>
        </p:txBody>
      </p:sp>
      <p:sp>
        <p:nvSpPr>
          <p:cNvPr id="9" name="Oval 8"/>
          <p:cNvSpPr/>
          <p:nvPr/>
        </p:nvSpPr>
        <p:spPr>
          <a:xfrm>
            <a:off x="7203928" y="1287185"/>
            <a:ext cx="474040" cy="301864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Oval 9"/>
          <p:cNvSpPr/>
          <p:nvPr/>
        </p:nvSpPr>
        <p:spPr>
          <a:xfrm>
            <a:off x="4555708" y="1274500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Oval 10"/>
          <p:cNvSpPr/>
          <p:nvPr/>
        </p:nvSpPr>
        <p:spPr>
          <a:xfrm>
            <a:off x="1925420" y="1300553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49814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30080"/>
            <a:ext cx="936104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Planetary magnification maps  </a:t>
            </a:r>
            <a:endParaRPr lang="en-NZ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932" y="1860407"/>
            <a:ext cx="2445510" cy="13488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560" y="153333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          </a:t>
            </a:r>
            <a:r>
              <a:rPr lang="en-NZ" sz="1400" dirty="0" smtClean="0"/>
              <a:t>q=10</a:t>
            </a:r>
            <a:r>
              <a:rPr lang="en-NZ" sz="1400" baseline="30000" dirty="0" smtClean="0"/>
              <a:t>-4</a:t>
            </a:r>
            <a:r>
              <a:rPr lang="en-NZ" sz="1400" dirty="0" smtClean="0"/>
              <a:t>; d=0.95                                                q= 3×10</a:t>
            </a:r>
            <a:r>
              <a:rPr lang="en-NZ" sz="1400" baseline="30000" dirty="0" smtClean="0"/>
              <a:t>-5</a:t>
            </a:r>
            <a:r>
              <a:rPr lang="en-NZ" sz="1400" dirty="0" smtClean="0"/>
              <a:t>; d= 0.9                                            q=10</a:t>
            </a:r>
            <a:r>
              <a:rPr lang="en-NZ" sz="1400" baseline="30000" dirty="0" smtClean="0"/>
              <a:t>-4</a:t>
            </a:r>
            <a:r>
              <a:rPr lang="en-NZ" sz="1400" dirty="0" smtClean="0"/>
              <a:t>; d=1.05</a:t>
            </a:r>
            <a:endParaRPr lang="en-NZ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58866" y="4004956"/>
            <a:ext cx="7428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      </a:t>
            </a:r>
            <a:r>
              <a:rPr lang="en-NZ" sz="1400" dirty="0" smtClean="0"/>
              <a:t>MB09266                                                                  OB150966                                                   OB161195</a:t>
            </a:r>
            <a:endParaRPr lang="en-NZ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28" y="4308935"/>
            <a:ext cx="1920820" cy="1498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" y="4323329"/>
            <a:ext cx="3328964" cy="15859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5" y="1898349"/>
            <a:ext cx="2383761" cy="13788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3528" y="599701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             </a:t>
            </a:r>
            <a:r>
              <a:rPr lang="en-NZ" sz="1600" dirty="0" smtClean="0"/>
              <a:t>mass = 10 </a:t>
            </a:r>
            <a:r>
              <a:rPr lang="en-NZ" sz="1600" dirty="0" smtClean="0"/>
              <a:t>m</a:t>
            </a:r>
            <a:r>
              <a:rPr lang="en-US" sz="1600" baseline="-25000" dirty="0" smtClean="0">
                <a:latin typeface="Symbol" charset="2"/>
                <a:sym typeface="Symbol" charset="2"/>
              </a:rPr>
              <a:t></a:t>
            </a:r>
            <a:r>
              <a:rPr lang="en-NZ" sz="1600" dirty="0" smtClean="0"/>
              <a:t>                                                       21m</a:t>
            </a:r>
            <a:r>
              <a:rPr lang="en-US" sz="1600" baseline="-25000" dirty="0" smtClean="0">
                <a:latin typeface="Symbol" charset="2"/>
                <a:sym typeface="Symbol" charset="2"/>
              </a:rPr>
              <a:t></a:t>
            </a:r>
            <a:r>
              <a:rPr lang="en-NZ" sz="1600" dirty="0" smtClean="0"/>
              <a:t>                                                     2m</a:t>
            </a:r>
            <a:r>
              <a:rPr lang="en-US" sz="1600" baseline="-25000" dirty="0" smtClean="0">
                <a:latin typeface="Symbol" charset="2"/>
                <a:sym typeface="Symbol" charset="2"/>
              </a:rPr>
              <a:t></a:t>
            </a:r>
            <a:r>
              <a:rPr lang="en-NZ" sz="1600" dirty="0" smtClean="0"/>
              <a:t>        </a:t>
            </a:r>
            <a:r>
              <a:rPr lang="en-NZ" dirty="0" smtClean="0"/>
              <a:t>           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00" y="1860407"/>
            <a:ext cx="2525502" cy="1416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27" y="4269092"/>
            <a:ext cx="2038583" cy="15434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9608" y="6237312"/>
            <a:ext cx="8449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dirty="0" smtClean="0"/>
              <a:t>         Y. </a:t>
            </a:r>
            <a:r>
              <a:rPr lang="en-NZ" sz="1600" dirty="0" err="1" smtClean="0"/>
              <a:t>Muraki</a:t>
            </a:r>
            <a:r>
              <a:rPr lang="en-NZ" sz="1600" dirty="0" smtClean="0"/>
              <a:t> et al,                                                R. Street et al,                                       </a:t>
            </a:r>
            <a:r>
              <a:rPr lang="en-NZ" sz="1600" dirty="0" err="1" smtClean="0"/>
              <a:t>I.Bond</a:t>
            </a:r>
            <a:r>
              <a:rPr lang="en-NZ" sz="1600" dirty="0" smtClean="0"/>
              <a:t> et al     </a:t>
            </a:r>
          </a:p>
          <a:p>
            <a:r>
              <a:rPr lang="en-NZ" sz="1600" dirty="0" smtClean="0"/>
              <a:t>      </a:t>
            </a:r>
            <a:r>
              <a:rPr lang="en-NZ" sz="1600" dirty="0" err="1" smtClean="0"/>
              <a:t>ApJ</a:t>
            </a:r>
            <a:r>
              <a:rPr lang="en-NZ" sz="1600" dirty="0" smtClean="0"/>
              <a:t> 741, 22, 2011                                          </a:t>
            </a:r>
            <a:r>
              <a:rPr lang="en-NZ" sz="1600" dirty="0" err="1" smtClean="0"/>
              <a:t>ApJ</a:t>
            </a:r>
            <a:r>
              <a:rPr lang="en-NZ" sz="1600" dirty="0" smtClean="0"/>
              <a:t> 819, 93, 2016                      MNRAS 469, 2434, 2017 </a:t>
            </a:r>
            <a:endParaRPr lang="en-NZ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625634" y="3356992"/>
            <a:ext cx="389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(all colours except       easily detectable)</a:t>
            </a:r>
            <a:endParaRPr lang="en-NZ" dirty="0"/>
          </a:p>
        </p:txBody>
      </p:sp>
      <p:sp>
        <p:nvSpPr>
          <p:cNvPr id="12" name="Rectangle 11"/>
          <p:cNvSpPr/>
          <p:nvPr/>
        </p:nvSpPr>
        <p:spPr>
          <a:xfrm>
            <a:off x="4456080" y="3459232"/>
            <a:ext cx="216024" cy="194320"/>
          </a:xfrm>
          <a:prstGeom prst="rect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6851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Fermi’s two approaches to physics </a:t>
            </a:r>
            <a:endParaRPr lang="en-NZ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202445"/>
            <a:ext cx="8784976" cy="2160240"/>
          </a:xfrm>
        </p:spPr>
        <p:txBody>
          <a:bodyPr>
            <a:normAutofit/>
          </a:bodyPr>
          <a:lstStyle/>
          <a:p>
            <a:r>
              <a:rPr lang="en-NZ" sz="2000" b="1" dirty="0" smtClean="0"/>
              <a:t>A precise and self-consistent mathematical formalism </a:t>
            </a:r>
            <a:r>
              <a:rPr lang="en-NZ" sz="2000" dirty="0" smtClean="0"/>
              <a:t>– inverse ray shooting in the source plane </a:t>
            </a:r>
            <a:r>
              <a:rPr lang="en-NZ" sz="2000" dirty="0" smtClean="0">
                <a:solidFill>
                  <a:srgbClr val="0000FF"/>
                </a:solidFill>
              </a:rPr>
              <a:t>(inverse ray shooting goes from image plane to source plane)</a:t>
            </a:r>
            <a:endParaRPr lang="en-NZ" sz="2000" dirty="0" smtClean="0">
              <a:solidFill>
                <a:srgbClr val="0000FF"/>
              </a:solidFill>
            </a:endParaRPr>
          </a:p>
          <a:p>
            <a:r>
              <a:rPr lang="en-NZ" sz="2000" b="1" dirty="0"/>
              <a:t>A clear physical picture of the process being calculated  – Fermi’s preference </a:t>
            </a:r>
            <a:r>
              <a:rPr lang="en-NZ" sz="2000" dirty="0"/>
              <a:t>– the lens plane picture of microlensing </a:t>
            </a:r>
            <a:endParaRPr lang="en-NZ" sz="2000" dirty="0" smtClean="0"/>
          </a:p>
          <a:p>
            <a:r>
              <a:rPr lang="en-NZ" sz="2000" b="1" dirty="0" smtClean="0"/>
              <a:t>Follow Fermi  </a:t>
            </a:r>
            <a:r>
              <a:rPr lang="en-NZ" sz="2000" dirty="0" smtClean="0"/>
              <a:t>-</a:t>
            </a:r>
            <a:r>
              <a:rPr lang="en-NZ" sz="2000" b="1" dirty="0" smtClean="0"/>
              <a:t> </a:t>
            </a:r>
            <a:r>
              <a:rPr lang="en-NZ" sz="2000" dirty="0" smtClean="0"/>
              <a:t>but ignore his (incorrect) equation above for the fine structure constant</a:t>
            </a:r>
            <a:endParaRPr lang="en-NZ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08" y="1443454"/>
            <a:ext cx="3578721" cy="2134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932" y="1692715"/>
            <a:ext cx="31769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dirty="0" smtClean="0"/>
              <a:t>     “</a:t>
            </a:r>
            <a:r>
              <a:rPr lang="en-NZ" sz="2000" i="1" dirty="0" smtClean="0"/>
              <a:t>The Pope of Physics</a:t>
            </a:r>
            <a:r>
              <a:rPr lang="en-NZ" sz="2000" dirty="0" smtClean="0"/>
              <a:t>” </a:t>
            </a:r>
          </a:p>
          <a:p>
            <a:r>
              <a:rPr lang="en-NZ" dirty="0" smtClean="0"/>
              <a:t>P. </a:t>
            </a:r>
            <a:r>
              <a:rPr lang="en-NZ" dirty="0" err="1" smtClean="0"/>
              <a:t>Yock</a:t>
            </a:r>
            <a:r>
              <a:rPr lang="en-NZ" dirty="0" smtClean="0"/>
              <a:t>, Nature 540, 199, 2016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8977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0"/>
            <a:ext cx="822960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Image</a:t>
            </a:r>
            <a:r>
              <a:rPr lang="en-NZ" sz="4000" dirty="0" smtClean="0"/>
              <a:t> </a:t>
            </a:r>
            <a:r>
              <a:rPr lang="en-NZ" sz="4000" dirty="0" smtClean="0"/>
              <a:t>plane picture  </a:t>
            </a:r>
            <a:endParaRPr lang="en-NZ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988823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The hour angles of the source star and a planet coincide when a planetary perturbation occurs. </a:t>
            </a:r>
          </a:p>
          <a:p>
            <a:r>
              <a:rPr lang="en-NZ" dirty="0"/>
              <a:t> </a:t>
            </a:r>
            <a:r>
              <a:rPr lang="en-NZ" dirty="0" smtClean="0"/>
              <a:t>                                                   </a:t>
            </a:r>
            <a:r>
              <a:rPr lang="el-GR" dirty="0" smtClean="0"/>
              <a:t>θ</a:t>
            </a:r>
            <a:r>
              <a:rPr lang="en-NZ" dirty="0" smtClean="0"/>
              <a:t> = tan</a:t>
            </a:r>
            <a:r>
              <a:rPr lang="en-NZ" baseline="30000" dirty="0" smtClean="0"/>
              <a:t>-1 </a:t>
            </a:r>
            <a:r>
              <a:rPr lang="en-NZ" dirty="0" smtClean="0"/>
              <a:t>u</a:t>
            </a:r>
            <a:r>
              <a:rPr lang="en-NZ" baseline="-25000" dirty="0" smtClean="0"/>
              <a:t>0</a:t>
            </a:r>
            <a:r>
              <a:rPr lang="en-NZ" dirty="0" smtClean="0"/>
              <a:t>t</a:t>
            </a:r>
            <a:r>
              <a:rPr lang="en-NZ" baseline="-25000" dirty="0" smtClean="0"/>
              <a:t>E</a:t>
            </a:r>
            <a:r>
              <a:rPr lang="en-NZ" dirty="0" smtClean="0"/>
              <a:t>/(</a:t>
            </a:r>
            <a:r>
              <a:rPr lang="en-NZ" dirty="0" err="1" smtClean="0"/>
              <a:t>t</a:t>
            </a:r>
            <a:r>
              <a:rPr lang="en-NZ" baseline="-25000" dirty="0" err="1" smtClean="0"/>
              <a:t>p</a:t>
            </a:r>
            <a:r>
              <a:rPr lang="en-NZ" dirty="0" smtClean="0"/>
              <a:t> – t</a:t>
            </a:r>
            <a:r>
              <a:rPr lang="en-NZ" baseline="-25000" dirty="0" smtClean="0"/>
              <a:t>0</a:t>
            </a:r>
            <a:r>
              <a:rPr lang="en-NZ" dirty="0" smtClean="0"/>
              <a:t>)  ………………………………………………………(1)</a:t>
            </a:r>
          </a:p>
          <a:p>
            <a:r>
              <a:rPr lang="en-NZ" dirty="0" smtClean="0"/>
              <a:t>The duration of a planetary deviation is the time required for an arc to slide by the planet (Abe et al MNRAS 2013) and determines the Einstein radius.</a:t>
            </a:r>
          </a:p>
          <a:p>
            <a:r>
              <a:rPr lang="en-NZ" dirty="0"/>
              <a:t> </a:t>
            </a:r>
            <a:r>
              <a:rPr lang="en-NZ" dirty="0" smtClean="0"/>
              <a:t>                                                   </a:t>
            </a:r>
            <a:r>
              <a:rPr lang="en-NZ" dirty="0" err="1" smtClean="0"/>
              <a:t>t</a:t>
            </a:r>
            <a:r>
              <a:rPr lang="en-NZ" baseline="-25000" dirty="0" err="1" smtClean="0"/>
              <a:t>w</a:t>
            </a:r>
            <a:r>
              <a:rPr lang="en-NZ" dirty="0" smtClean="0"/>
              <a:t> ≈ 3 </a:t>
            </a:r>
            <a:r>
              <a:rPr lang="el-GR" dirty="0" smtClean="0"/>
              <a:t>ρ</a:t>
            </a:r>
            <a:r>
              <a:rPr lang="en-NZ" dirty="0" smtClean="0"/>
              <a:t> </a:t>
            </a:r>
            <a:r>
              <a:rPr lang="en-NZ" dirty="0" err="1" smtClean="0"/>
              <a:t>t</a:t>
            </a:r>
            <a:r>
              <a:rPr lang="en-NZ" baseline="-25000" dirty="0" err="1" smtClean="0"/>
              <a:t>E</a:t>
            </a:r>
            <a:r>
              <a:rPr lang="en-NZ" dirty="0" smtClean="0"/>
              <a:t> = 3 t* …….…………………………………………………………(2)</a:t>
            </a:r>
          </a:p>
          <a:p>
            <a:r>
              <a:rPr lang="en-NZ" dirty="0" smtClean="0"/>
              <a:t>Wide and close planetary solutions satisfy a modified </a:t>
            </a:r>
            <a:r>
              <a:rPr lang="en-NZ" dirty="0" err="1" smtClean="0"/>
              <a:t>Griest</a:t>
            </a:r>
            <a:r>
              <a:rPr lang="en-NZ" dirty="0" smtClean="0"/>
              <a:t>/</a:t>
            </a:r>
            <a:r>
              <a:rPr lang="en-NZ" dirty="0" err="1" smtClean="0"/>
              <a:t>Safizadeh</a:t>
            </a:r>
            <a:r>
              <a:rPr lang="en-NZ" dirty="0" smtClean="0"/>
              <a:t> symmetry </a:t>
            </a:r>
          </a:p>
          <a:p>
            <a:r>
              <a:rPr lang="en-NZ" dirty="0" smtClean="0"/>
              <a:t>                                                (</a:t>
            </a:r>
            <a:r>
              <a:rPr lang="en-NZ" dirty="0" err="1" smtClean="0"/>
              <a:t>s</a:t>
            </a:r>
            <a:r>
              <a:rPr lang="en-NZ" baseline="-25000" dirty="0" err="1" smtClean="0"/>
              <a:t>wide</a:t>
            </a:r>
            <a:r>
              <a:rPr lang="en-NZ" dirty="0" smtClean="0"/>
              <a:t> – </a:t>
            </a:r>
            <a:r>
              <a:rPr lang="en-NZ" dirty="0" err="1" smtClean="0"/>
              <a:t>d</a:t>
            </a:r>
            <a:r>
              <a:rPr lang="en-NZ" baseline="-25000" dirty="0" err="1" smtClean="0"/>
              <a:t>arc</a:t>
            </a:r>
            <a:r>
              <a:rPr lang="en-NZ" dirty="0" smtClean="0"/>
              <a:t>).(</a:t>
            </a:r>
            <a:r>
              <a:rPr lang="en-NZ" dirty="0" err="1" smtClean="0"/>
              <a:t>s</a:t>
            </a:r>
            <a:r>
              <a:rPr lang="en-NZ" baseline="-25000" dirty="0" err="1" smtClean="0"/>
              <a:t>close</a:t>
            </a:r>
            <a:r>
              <a:rPr lang="en-NZ" dirty="0" smtClean="0"/>
              <a:t> – </a:t>
            </a:r>
            <a:r>
              <a:rPr lang="en-NZ" dirty="0" err="1" smtClean="0"/>
              <a:t>d</a:t>
            </a:r>
            <a:r>
              <a:rPr lang="en-NZ" baseline="-25000" dirty="0" err="1" smtClean="0"/>
              <a:t>arc</a:t>
            </a:r>
            <a:r>
              <a:rPr lang="en-NZ" dirty="0" smtClean="0"/>
              <a:t>)</a:t>
            </a:r>
            <a:r>
              <a:rPr lang="en-NZ" baseline="-25000" dirty="0" smtClean="0"/>
              <a:t> </a:t>
            </a:r>
            <a:r>
              <a:rPr lang="en-NZ" dirty="0" smtClean="0"/>
              <a:t>= 1</a:t>
            </a:r>
            <a:r>
              <a:rPr lang="en-NZ" baseline="-25000" dirty="0" smtClean="0"/>
              <a:t> .</a:t>
            </a:r>
            <a:r>
              <a:rPr lang="en-NZ" dirty="0" smtClean="0"/>
              <a:t>…………………………………..…………….(3)</a:t>
            </a:r>
          </a:p>
          <a:p>
            <a:r>
              <a:rPr lang="en-NZ" dirty="0" smtClean="0"/>
              <a:t>where </a:t>
            </a:r>
            <a:r>
              <a:rPr lang="en-NZ" dirty="0" err="1" smtClean="0"/>
              <a:t>d</a:t>
            </a:r>
            <a:r>
              <a:rPr lang="en-NZ" baseline="-25000" dirty="0" err="1" smtClean="0"/>
              <a:t>arc</a:t>
            </a:r>
            <a:r>
              <a:rPr lang="en-NZ" baseline="-25000" dirty="0" smtClean="0"/>
              <a:t> </a:t>
            </a:r>
            <a:r>
              <a:rPr lang="en-NZ" dirty="0" smtClean="0"/>
              <a:t>= ± u</a:t>
            </a:r>
            <a:r>
              <a:rPr lang="en-NZ" baseline="-25000" dirty="0" smtClean="0"/>
              <a:t>0</a:t>
            </a:r>
            <a:r>
              <a:rPr lang="en-NZ" dirty="0" smtClean="0"/>
              <a:t>/2 sin</a:t>
            </a:r>
            <a:r>
              <a:rPr lang="el-GR" dirty="0" smtClean="0"/>
              <a:t>θ</a:t>
            </a:r>
            <a:r>
              <a:rPr lang="en-NZ" dirty="0" smtClean="0"/>
              <a:t> is the separation of an exterior/interior arc from the ring.</a:t>
            </a:r>
          </a:p>
          <a:p>
            <a:endParaRPr lang="en-NZ" dirty="0" smtClean="0"/>
          </a:p>
          <a:p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06484"/>
            <a:ext cx="3389087" cy="230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1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13" y="0"/>
            <a:ext cx="822960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Check with OB150966 (mag = 87)</a:t>
            </a:r>
            <a:endParaRPr lang="en-NZ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3776166" cy="2952328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2699792" y="2132856"/>
            <a:ext cx="0" cy="2088232"/>
          </a:xfrm>
          <a:prstGeom prst="straightConnector1">
            <a:avLst/>
          </a:prstGeom>
          <a:ln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707904" y="2132856"/>
            <a:ext cx="18002" cy="2088232"/>
          </a:xfrm>
          <a:prstGeom prst="straightConnector1">
            <a:avLst/>
          </a:prstGeom>
          <a:ln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491880" y="3392996"/>
            <a:ext cx="504056" cy="0"/>
          </a:xfrm>
          <a:prstGeom prst="straightConnector1">
            <a:avLst/>
          </a:prstGeom>
          <a:ln>
            <a:solidFill>
              <a:srgbClr val="0000FF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67408" y="315051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err="1" smtClean="0">
                <a:solidFill>
                  <a:srgbClr val="0000FF"/>
                </a:solidFill>
              </a:rPr>
              <a:t>t</a:t>
            </a:r>
            <a:r>
              <a:rPr lang="en-NZ" sz="1400" baseline="-25000" dirty="0" err="1" smtClean="0">
                <a:solidFill>
                  <a:srgbClr val="0000FF"/>
                </a:solidFill>
              </a:rPr>
              <a:t>W</a:t>
            </a:r>
            <a:r>
              <a:rPr lang="en-NZ" dirty="0" smtClean="0">
                <a:solidFill>
                  <a:srgbClr val="0000FF"/>
                </a:solidFill>
              </a:rPr>
              <a:t> </a:t>
            </a:r>
            <a:endParaRPr lang="en-NZ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1384" y="417011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rgbClr val="0000FF"/>
                </a:solidFill>
              </a:rPr>
              <a:t>t</a:t>
            </a:r>
            <a:r>
              <a:rPr lang="en-NZ" sz="1400" dirty="0" smtClean="0">
                <a:solidFill>
                  <a:srgbClr val="0000FF"/>
                </a:solidFill>
              </a:rPr>
              <a:t>0</a:t>
            </a:r>
            <a:endParaRPr lang="en-NZ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1436" y="4172944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 smtClean="0">
                <a:solidFill>
                  <a:srgbClr val="0000FF"/>
                </a:solidFill>
              </a:rPr>
              <a:t>t</a:t>
            </a:r>
            <a:r>
              <a:rPr lang="en-NZ" sz="1400" dirty="0" err="1" smtClean="0">
                <a:solidFill>
                  <a:srgbClr val="0000FF"/>
                </a:solidFill>
              </a:rPr>
              <a:t>p</a:t>
            </a:r>
            <a:endParaRPr lang="en-NZ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7152" y="1302638"/>
            <a:ext cx="22913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 smtClean="0"/>
              <a:t>t</a:t>
            </a:r>
            <a:r>
              <a:rPr lang="en-NZ" baseline="-25000" dirty="0" err="1" smtClean="0"/>
              <a:t>w</a:t>
            </a:r>
            <a:r>
              <a:rPr lang="en-NZ" dirty="0" smtClean="0"/>
              <a:t> = 0.25d</a:t>
            </a:r>
          </a:p>
          <a:p>
            <a:r>
              <a:rPr lang="en-NZ" dirty="0" smtClean="0"/>
              <a:t>3</a:t>
            </a:r>
            <a:r>
              <a:rPr lang="el-GR" dirty="0" smtClean="0"/>
              <a:t>ρ</a:t>
            </a:r>
            <a:r>
              <a:rPr lang="en-NZ" dirty="0" err="1" smtClean="0"/>
              <a:t>t</a:t>
            </a:r>
            <a:r>
              <a:rPr lang="en-NZ" baseline="-25000" dirty="0" err="1" smtClean="0"/>
              <a:t>E</a:t>
            </a:r>
            <a:r>
              <a:rPr lang="en-NZ" dirty="0" smtClean="0"/>
              <a:t> = 0.24d  </a:t>
            </a:r>
          </a:p>
          <a:p>
            <a:endParaRPr lang="en-NZ" dirty="0"/>
          </a:p>
          <a:p>
            <a:r>
              <a:rPr lang="el-GR" dirty="0" smtClean="0"/>
              <a:t>θ</a:t>
            </a:r>
            <a:r>
              <a:rPr lang="en-NZ" dirty="0" smtClean="0"/>
              <a:t> =  50.5°</a:t>
            </a:r>
          </a:p>
          <a:p>
            <a:r>
              <a:rPr lang="en-NZ" dirty="0" smtClean="0"/>
              <a:t>tan</a:t>
            </a:r>
            <a:r>
              <a:rPr lang="en-NZ" baseline="30000" dirty="0" smtClean="0"/>
              <a:t>-1</a:t>
            </a:r>
            <a:r>
              <a:rPr lang="en-NZ" dirty="0" smtClean="0"/>
              <a:t>u</a:t>
            </a:r>
            <a:r>
              <a:rPr lang="en-NZ" baseline="-25000" dirty="0" smtClean="0"/>
              <a:t>0</a:t>
            </a:r>
            <a:r>
              <a:rPr lang="en-NZ" dirty="0" smtClean="0"/>
              <a:t>t</a:t>
            </a:r>
            <a:r>
              <a:rPr lang="en-NZ" baseline="-25000" dirty="0" smtClean="0"/>
              <a:t>E</a:t>
            </a:r>
            <a:r>
              <a:rPr lang="en-NZ" dirty="0" smtClean="0"/>
              <a:t>/(t</a:t>
            </a:r>
            <a:r>
              <a:rPr lang="en-NZ" baseline="-25000" dirty="0" smtClean="0"/>
              <a:t>p</a:t>
            </a:r>
            <a:r>
              <a:rPr lang="en-NZ" dirty="0" smtClean="0"/>
              <a:t>-t</a:t>
            </a:r>
            <a:r>
              <a:rPr lang="en-NZ" baseline="-25000" dirty="0" smtClean="0"/>
              <a:t>0</a:t>
            </a:r>
            <a:r>
              <a:rPr lang="en-NZ" dirty="0" smtClean="0"/>
              <a:t>) = 50.5°</a:t>
            </a:r>
            <a:endParaRPr lang="en-NZ" dirty="0"/>
          </a:p>
        </p:txBody>
      </p:sp>
      <p:sp>
        <p:nvSpPr>
          <p:cNvPr id="10" name="TextBox 9"/>
          <p:cNvSpPr txBox="1"/>
          <p:nvPr/>
        </p:nvSpPr>
        <p:spPr>
          <a:xfrm>
            <a:off x="4796116" y="2986895"/>
            <a:ext cx="42403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err="1" smtClean="0"/>
              <a:t>s</a:t>
            </a:r>
            <a:r>
              <a:rPr lang="en-NZ" baseline="-25000" dirty="0" err="1" smtClean="0"/>
              <a:t>wide</a:t>
            </a:r>
            <a:r>
              <a:rPr lang="en-NZ" dirty="0" smtClean="0"/>
              <a:t> – </a:t>
            </a:r>
            <a:r>
              <a:rPr lang="en-NZ" dirty="0" err="1" smtClean="0"/>
              <a:t>d</a:t>
            </a:r>
            <a:r>
              <a:rPr lang="en-NZ" baseline="-25000" dirty="0" err="1" smtClean="0"/>
              <a:t>arc</a:t>
            </a:r>
            <a:r>
              <a:rPr lang="en-NZ" dirty="0" smtClean="0"/>
              <a:t> = 1.115 – 0.007 = 1.108 and</a:t>
            </a:r>
          </a:p>
          <a:p>
            <a:r>
              <a:rPr lang="en-NZ" dirty="0" smtClean="0"/>
              <a:t>(</a:t>
            </a:r>
            <a:r>
              <a:rPr lang="en-NZ" dirty="0" err="1" smtClean="0"/>
              <a:t>s</a:t>
            </a:r>
            <a:r>
              <a:rPr lang="en-NZ" baseline="-25000" dirty="0" err="1" smtClean="0"/>
              <a:t>close</a:t>
            </a:r>
            <a:r>
              <a:rPr lang="en-NZ" dirty="0" smtClean="0"/>
              <a:t> – </a:t>
            </a:r>
            <a:r>
              <a:rPr lang="en-NZ" dirty="0" err="1" smtClean="0"/>
              <a:t>d</a:t>
            </a:r>
            <a:r>
              <a:rPr lang="en-NZ" baseline="-25000" dirty="0" err="1" smtClean="0"/>
              <a:t>arc</a:t>
            </a:r>
            <a:r>
              <a:rPr lang="en-NZ" dirty="0" smtClean="0"/>
              <a:t>) = (0.909 – 0.007) = 0.902 </a:t>
            </a:r>
          </a:p>
          <a:p>
            <a:endParaRPr lang="en-NZ" dirty="0" smtClean="0"/>
          </a:p>
          <a:p>
            <a:r>
              <a:rPr lang="en-NZ" dirty="0" smtClean="0"/>
              <a:t>Hence (</a:t>
            </a:r>
            <a:r>
              <a:rPr lang="en-NZ" dirty="0" err="1" smtClean="0"/>
              <a:t>s</a:t>
            </a:r>
            <a:r>
              <a:rPr lang="en-NZ" baseline="-25000" dirty="0" err="1" smtClean="0"/>
              <a:t>wide</a:t>
            </a:r>
            <a:r>
              <a:rPr lang="en-NZ" baseline="-25000" dirty="0" smtClean="0"/>
              <a:t> </a:t>
            </a:r>
            <a:r>
              <a:rPr lang="en-NZ" dirty="0" smtClean="0"/>
              <a:t>– </a:t>
            </a:r>
            <a:r>
              <a:rPr lang="en-NZ" dirty="0" err="1" smtClean="0"/>
              <a:t>d</a:t>
            </a:r>
            <a:r>
              <a:rPr lang="en-NZ" baseline="-25000" dirty="0" err="1" smtClean="0"/>
              <a:t>arc</a:t>
            </a:r>
            <a:r>
              <a:rPr lang="en-NZ" dirty="0" smtClean="0"/>
              <a:t>).(</a:t>
            </a:r>
            <a:r>
              <a:rPr lang="en-NZ" dirty="0" err="1" smtClean="0"/>
              <a:t>s</a:t>
            </a:r>
            <a:r>
              <a:rPr lang="en-NZ" baseline="-25000" dirty="0" err="1" smtClean="0"/>
              <a:t>close</a:t>
            </a:r>
            <a:r>
              <a:rPr lang="en-NZ" dirty="0" smtClean="0"/>
              <a:t> – </a:t>
            </a:r>
            <a:r>
              <a:rPr lang="en-NZ" dirty="0" err="1" smtClean="0"/>
              <a:t>d</a:t>
            </a:r>
            <a:r>
              <a:rPr lang="en-NZ" baseline="-25000" dirty="0" err="1" smtClean="0"/>
              <a:t>arc</a:t>
            </a:r>
            <a:r>
              <a:rPr lang="en-NZ" dirty="0" smtClean="0"/>
              <a:t>) = 0.999 </a:t>
            </a:r>
          </a:p>
          <a:p>
            <a:r>
              <a:rPr lang="en-NZ" dirty="0" smtClean="0"/>
              <a:t>But </a:t>
            </a:r>
            <a:r>
              <a:rPr lang="en-NZ" dirty="0" err="1" smtClean="0"/>
              <a:t>s</a:t>
            </a:r>
            <a:r>
              <a:rPr lang="en-NZ" baseline="-25000" dirty="0" err="1" smtClean="0"/>
              <a:t>wide</a:t>
            </a:r>
            <a:r>
              <a:rPr lang="en-NZ" dirty="0" smtClean="0"/>
              <a:t> . </a:t>
            </a:r>
            <a:r>
              <a:rPr lang="en-NZ" dirty="0" err="1" smtClean="0"/>
              <a:t>s</a:t>
            </a:r>
            <a:r>
              <a:rPr lang="en-NZ" baseline="-25000" dirty="0" err="1" smtClean="0"/>
              <a:t>close</a:t>
            </a:r>
            <a:r>
              <a:rPr lang="en-NZ" dirty="0" smtClean="0"/>
              <a:t> = 1.014 ± 0.005.</a:t>
            </a:r>
          </a:p>
          <a:p>
            <a:endParaRPr lang="en-NZ" dirty="0"/>
          </a:p>
          <a:p>
            <a:r>
              <a:rPr lang="en-NZ" dirty="0" smtClean="0"/>
              <a:t>R. Street et al, </a:t>
            </a:r>
            <a:r>
              <a:rPr lang="en-NZ" dirty="0" err="1" smtClean="0"/>
              <a:t>ApJ</a:t>
            </a:r>
            <a:r>
              <a:rPr lang="en-NZ" dirty="0" smtClean="0"/>
              <a:t> 819, 93, 2016 </a:t>
            </a:r>
          </a:p>
          <a:p>
            <a:endParaRPr lang="en-NZ" dirty="0" smtClean="0"/>
          </a:p>
          <a:p>
            <a:endParaRPr lang="en-NZ" dirty="0" smtClean="0"/>
          </a:p>
          <a:p>
            <a:r>
              <a:rPr lang="en-NZ" dirty="0" smtClean="0"/>
              <a:t>(NOTE: </a:t>
            </a:r>
            <a:r>
              <a:rPr lang="en-NZ" dirty="0" err="1" smtClean="0"/>
              <a:t>d</a:t>
            </a:r>
            <a:r>
              <a:rPr lang="en-NZ" baseline="-25000" dirty="0" err="1" smtClean="0"/>
              <a:t>arc</a:t>
            </a:r>
            <a:r>
              <a:rPr lang="en-NZ" dirty="0" smtClean="0"/>
              <a:t> =  u</a:t>
            </a:r>
            <a:r>
              <a:rPr lang="en-NZ" baseline="-25000" dirty="0" smtClean="0"/>
              <a:t>0</a:t>
            </a:r>
            <a:r>
              <a:rPr lang="en-NZ" dirty="0" smtClean="0"/>
              <a:t> /2 sin </a:t>
            </a:r>
            <a:r>
              <a:rPr lang="el-GR" dirty="0" smtClean="0"/>
              <a:t>θ</a:t>
            </a:r>
            <a:r>
              <a:rPr lang="en-NZ" dirty="0" smtClean="0"/>
              <a:t>  from </a:t>
            </a:r>
            <a:r>
              <a:rPr lang="en-NZ" dirty="0" err="1" smtClean="0"/>
              <a:t>Liebes</a:t>
            </a:r>
            <a:r>
              <a:rPr lang="en-NZ" dirty="0" smtClean="0"/>
              <a:t> 1964)</a:t>
            </a:r>
          </a:p>
          <a:p>
            <a:r>
              <a:rPr lang="en-NZ" dirty="0" smtClean="0"/>
              <a:t> </a:t>
            </a:r>
          </a:p>
          <a:p>
            <a:endParaRPr lang="en-NZ" dirty="0"/>
          </a:p>
          <a:p>
            <a:r>
              <a:rPr lang="en-NZ" dirty="0" smtClean="0"/>
              <a:t>       </a:t>
            </a:r>
            <a:endParaRPr lang="en-NZ" dirty="0"/>
          </a:p>
          <a:p>
            <a:r>
              <a:rPr lang="en-NZ" dirty="0" smtClean="0"/>
              <a:t>         </a:t>
            </a:r>
          </a:p>
          <a:p>
            <a:r>
              <a:rPr lang="en-NZ" dirty="0"/>
              <a:t> </a:t>
            </a:r>
            <a:r>
              <a:rPr lang="en-NZ" dirty="0" smtClean="0"/>
              <a:t>    </a:t>
            </a:r>
            <a:endParaRPr lang="en-NZ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259632" y="5884652"/>
            <a:ext cx="201622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361548" y="4869160"/>
            <a:ext cx="1122220" cy="15890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46640" y="4594032"/>
            <a:ext cx="96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lens axis</a:t>
            </a:r>
            <a:endParaRPr lang="en-NZ" dirty="0"/>
          </a:p>
        </p:txBody>
      </p:sp>
      <p:sp>
        <p:nvSpPr>
          <p:cNvPr id="25" name="TextBox 24"/>
          <p:cNvSpPr txBox="1"/>
          <p:nvPr/>
        </p:nvSpPr>
        <p:spPr>
          <a:xfrm>
            <a:off x="3192476" y="5560972"/>
            <a:ext cx="860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source </a:t>
            </a:r>
          </a:p>
          <a:p>
            <a:r>
              <a:rPr lang="en-NZ" dirty="0" smtClean="0"/>
              <a:t>track</a:t>
            </a:r>
            <a:endParaRPr lang="en-NZ" dirty="0"/>
          </a:p>
        </p:txBody>
      </p:sp>
      <p:sp>
        <p:nvSpPr>
          <p:cNvPr id="26" name="TextBox 25"/>
          <p:cNvSpPr txBox="1"/>
          <p:nvPr/>
        </p:nvSpPr>
        <p:spPr>
          <a:xfrm>
            <a:off x="1807212" y="559251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0000FF"/>
                </a:solidFill>
              </a:rPr>
              <a:t>θ</a:t>
            </a:r>
            <a:endParaRPr lang="en-NZ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81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523"/>
            <a:ext cx="8856984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OB061195/MB06350 (mag = 19)</a:t>
            </a:r>
            <a:endParaRPr lang="en-NZ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409340" y="1030820"/>
            <a:ext cx="46271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err="1" smtClean="0"/>
              <a:t>t</a:t>
            </a:r>
            <a:r>
              <a:rPr lang="en-NZ" baseline="-25000" dirty="0" err="1" smtClean="0"/>
              <a:t>w</a:t>
            </a:r>
            <a:r>
              <a:rPr lang="en-NZ" dirty="0" smtClean="0"/>
              <a:t> = 0.09 d</a:t>
            </a:r>
          </a:p>
          <a:p>
            <a:r>
              <a:rPr lang="en-NZ" dirty="0" smtClean="0"/>
              <a:t>3t</a:t>
            </a:r>
            <a:r>
              <a:rPr lang="en-NZ" baseline="-25000" dirty="0" smtClean="0"/>
              <a:t>*</a:t>
            </a:r>
            <a:r>
              <a:rPr lang="en-NZ" dirty="0" smtClean="0"/>
              <a:t> = </a:t>
            </a:r>
            <a:r>
              <a:rPr lang="en-NZ" dirty="0" smtClean="0"/>
              <a:t>0.10 </a:t>
            </a:r>
            <a:r>
              <a:rPr lang="en-NZ" dirty="0" smtClean="0"/>
              <a:t>d</a:t>
            </a:r>
          </a:p>
          <a:p>
            <a:endParaRPr lang="en-NZ" dirty="0"/>
          </a:p>
          <a:p>
            <a:r>
              <a:rPr lang="el-GR" dirty="0" smtClean="0"/>
              <a:t>θ</a:t>
            </a:r>
            <a:r>
              <a:rPr lang="en-NZ" dirty="0" smtClean="0"/>
              <a:t> = 55.3°</a:t>
            </a:r>
          </a:p>
          <a:p>
            <a:r>
              <a:rPr lang="en-NZ" dirty="0" smtClean="0"/>
              <a:t>tan</a:t>
            </a:r>
            <a:r>
              <a:rPr lang="en-NZ" baseline="30000" dirty="0" smtClean="0"/>
              <a:t>-1</a:t>
            </a:r>
            <a:r>
              <a:rPr lang="en-NZ" dirty="0" smtClean="0"/>
              <a:t>u</a:t>
            </a:r>
            <a:r>
              <a:rPr lang="en-NZ" baseline="-25000" dirty="0" smtClean="0"/>
              <a:t>0</a:t>
            </a:r>
            <a:r>
              <a:rPr lang="en-NZ" dirty="0" smtClean="0"/>
              <a:t>t</a:t>
            </a:r>
            <a:r>
              <a:rPr lang="en-NZ" baseline="-25000" dirty="0" smtClean="0"/>
              <a:t>E</a:t>
            </a:r>
            <a:r>
              <a:rPr lang="en-NZ" dirty="0" smtClean="0"/>
              <a:t>/(t</a:t>
            </a:r>
            <a:r>
              <a:rPr lang="en-NZ" baseline="-25000" dirty="0" smtClean="0"/>
              <a:t>p</a:t>
            </a:r>
            <a:r>
              <a:rPr lang="en-NZ" dirty="0" smtClean="0"/>
              <a:t>-t</a:t>
            </a:r>
            <a:r>
              <a:rPr lang="en-NZ" baseline="-25000" dirty="0" smtClean="0"/>
              <a:t>0</a:t>
            </a:r>
            <a:r>
              <a:rPr lang="en-NZ" dirty="0" smtClean="0"/>
              <a:t>) = 50.0°</a:t>
            </a:r>
          </a:p>
          <a:p>
            <a:endParaRPr lang="en-NZ" dirty="0"/>
          </a:p>
          <a:p>
            <a:r>
              <a:rPr lang="en-NZ" dirty="0" err="1" smtClean="0"/>
              <a:t>s</a:t>
            </a:r>
            <a:r>
              <a:rPr lang="en-NZ" baseline="-25000" dirty="0" err="1" smtClean="0"/>
              <a:t>wide</a:t>
            </a:r>
            <a:r>
              <a:rPr lang="en-NZ" baseline="-25000" dirty="0" smtClean="0"/>
              <a:t> </a:t>
            </a:r>
            <a:r>
              <a:rPr lang="en-NZ" dirty="0" smtClean="0"/>
              <a:t>-  </a:t>
            </a:r>
            <a:r>
              <a:rPr lang="en-NZ" dirty="0" err="1" smtClean="0"/>
              <a:t>d</a:t>
            </a:r>
            <a:r>
              <a:rPr lang="en-NZ" baseline="-25000" dirty="0" err="1" smtClean="0"/>
              <a:t>arc</a:t>
            </a:r>
            <a:r>
              <a:rPr lang="en-NZ" baseline="-25000" dirty="0" smtClean="0"/>
              <a:t> </a:t>
            </a:r>
            <a:r>
              <a:rPr lang="en-NZ" dirty="0" smtClean="0"/>
              <a:t> =  1.070 – 0.033 = 1.037</a:t>
            </a:r>
          </a:p>
          <a:p>
            <a:r>
              <a:rPr lang="en-NZ" dirty="0" err="1" smtClean="0"/>
              <a:t>s</a:t>
            </a:r>
            <a:r>
              <a:rPr lang="en-NZ" baseline="-25000" dirty="0" err="1" smtClean="0"/>
              <a:t>close</a:t>
            </a:r>
            <a:r>
              <a:rPr lang="en-NZ" baseline="-25000" dirty="0" smtClean="0"/>
              <a:t> </a:t>
            </a:r>
            <a:r>
              <a:rPr lang="en-NZ" dirty="0" smtClean="0"/>
              <a:t> -</a:t>
            </a:r>
            <a:r>
              <a:rPr lang="en-NZ" baseline="-25000" dirty="0" smtClean="0"/>
              <a:t> </a:t>
            </a:r>
            <a:r>
              <a:rPr lang="en-NZ" dirty="0" smtClean="0"/>
              <a:t> </a:t>
            </a:r>
            <a:r>
              <a:rPr lang="en-NZ" dirty="0" err="1" smtClean="0"/>
              <a:t>d</a:t>
            </a:r>
            <a:r>
              <a:rPr lang="en-NZ" baseline="-25000" dirty="0" err="1" smtClean="0"/>
              <a:t>arc</a:t>
            </a:r>
            <a:r>
              <a:rPr lang="en-NZ" dirty="0" smtClean="0"/>
              <a:t> = 0.996 – 0.033 = 0.963</a:t>
            </a:r>
          </a:p>
          <a:p>
            <a:endParaRPr lang="en-NZ" dirty="0"/>
          </a:p>
          <a:p>
            <a:r>
              <a:rPr lang="en-NZ" dirty="0" smtClean="0"/>
              <a:t>Hence (</a:t>
            </a:r>
            <a:r>
              <a:rPr lang="en-NZ" dirty="0" err="1" smtClean="0"/>
              <a:t>s</a:t>
            </a:r>
            <a:r>
              <a:rPr lang="en-NZ" baseline="-25000" dirty="0" err="1" smtClean="0"/>
              <a:t>wide</a:t>
            </a:r>
            <a:r>
              <a:rPr lang="en-NZ" dirty="0" smtClean="0"/>
              <a:t> – </a:t>
            </a:r>
            <a:r>
              <a:rPr lang="en-NZ" dirty="0" err="1" smtClean="0"/>
              <a:t>d</a:t>
            </a:r>
            <a:r>
              <a:rPr lang="en-NZ" baseline="-25000" dirty="0" err="1" smtClean="0"/>
              <a:t>arc</a:t>
            </a:r>
            <a:r>
              <a:rPr lang="en-NZ" dirty="0" smtClean="0"/>
              <a:t>).(</a:t>
            </a:r>
            <a:r>
              <a:rPr lang="en-NZ" dirty="0" err="1" smtClean="0"/>
              <a:t>s</a:t>
            </a:r>
            <a:r>
              <a:rPr lang="en-NZ" baseline="-25000" dirty="0" err="1" smtClean="0"/>
              <a:t>close</a:t>
            </a:r>
            <a:r>
              <a:rPr lang="en-NZ" baseline="-25000" dirty="0" smtClean="0"/>
              <a:t> </a:t>
            </a:r>
            <a:r>
              <a:rPr lang="en-NZ" dirty="0" smtClean="0"/>
              <a:t>– </a:t>
            </a:r>
            <a:r>
              <a:rPr lang="en-NZ" dirty="0" err="1" smtClean="0"/>
              <a:t>d</a:t>
            </a:r>
            <a:r>
              <a:rPr lang="en-NZ" baseline="-25000" dirty="0" err="1" smtClean="0"/>
              <a:t>arc</a:t>
            </a:r>
            <a:r>
              <a:rPr lang="en-NZ" dirty="0" smtClean="0"/>
              <a:t>) = 0.999 but </a:t>
            </a:r>
          </a:p>
          <a:p>
            <a:r>
              <a:rPr lang="en-NZ" dirty="0" err="1" smtClean="0"/>
              <a:t>s</a:t>
            </a:r>
            <a:r>
              <a:rPr lang="en-NZ" baseline="-25000" dirty="0" err="1" smtClean="0"/>
              <a:t>wide</a:t>
            </a:r>
            <a:r>
              <a:rPr lang="en-NZ" dirty="0" smtClean="0"/>
              <a:t> .</a:t>
            </a:r>
            <a:r>
              <a:rPr lang="en-NZ" dirty="0" err="1" smtClean="0"/>
              <a:t>s</a:t>
            </a:r>
            <a:r>
              <a:rPr lang="en-NZ" baseline="-25000" dirty="0" err="1" smtClean="0"/>
              <a:t>close</a:t>
            </a:r>
            <a:r>
              <a:rPr lang="en-NZ" dirty="0" smtClean="0"/>
              <a:t> =  1.066 ± 0.011. The correction term is highly significant. </a:t>
            </a:r>
          </a:p>
          <a:p>
            <a:endParaRPr lang="en-NZ" dirty="0"/>
          </a:p>
          <a:p>
            <a:r>
              <a:rPr lang="en-NZ" dirty="0" smtClean="0"/>
              <a:t>The distance of the planet from the arc is </a:t>
            </a:r>
          </a:p>
          <a:p>
            <a:r>
              <a:rPr lang="en-NZ" dirty="0" smtClean="0"/>
              <a:t>≈ 0.037 </a:t>
            </a:r>
            <a:r>
              <a:rPr lang="en-NZ" dirty="0" err="1" smtClean="0"/>
              <a:t>r</a:t>
            </a:r>
            <a:r>
              <a:rPr lang="en-NZ" baseline="-25000" dirty="0" err="1" smtClean="0"/>
              <a:t>E</a:t>
            </a:r>
            <a:r>
              <a:rPr lang="en-NZ" dirty="0" smtClean="0"/>
              <a:t> for both solutions. Hence the good sensitivity to a low mass planet. </a:t>
            </a:r>
          </a:p>
          <a:p>
            <a:endParaRPr lang="en-NZ" dirty="0"/>
          </a:p>
          <a:p>
            <a:r>
              <a:rPr lang="en-NZ" dirty="0" smtClean="0"/>
              <a:t>50% of the FWHM was monitored by MOA at a duty cycle of 10%. 90% of the FWHM was monitored by </a:t>
            </a:r>
            <a:r>
              <a:rPr lang="en-NZ" dirty="0" err="1" smtClean="0"/>
              <a:t>KMTNet</a:t>
            </a:r>
            <a:r>
              <a:rPr lang="en-NZ" dirty="0" smtClean="0"/>
              <a:t> at a duty cycle of 20%.</a:t>
            </a:r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430885" y="4226646"/>
            <a:ext cx="3394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dirty="0" smtClean="0"/>
              <a:t>I. Bond et al, MNRAS 469, 2434, 2017 </a:t>
            </a:r>
            <a:endParaRPr lang="en-NZ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39483"/>
            <a:ext cx="3177059" cy="247900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115616" y="4077072"/>
            <a:ext cx="495144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662924" y="4077072"/>
            <a:ext cx="355628" cy="0"/>
          </a:xfrm>
          <a:prstGeom prst="line">
            <a:avLst/>
          </a:prstGeom>
          <a:ln w="12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4576" y="3899048"/>
            <a:ext cx="651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 smtClean="0">
                <a:solidFill>
                  <a:srgbClr val="00B050"/>
                </a:solidFill>
              </a:rPr>
              <a:t>planet</a:t>
            </a:r>
            <a:endParaRPr lang="en-NZ" sz="14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9868" y="3899188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 smtClean="0">
                <a:solidFill>
                  <a:srgbClr val="FF0000"/>
                </a:solidFill>
              </a:rPr>
              <a:t>binary source</a:t>
            </a:r>
            <a:endParaRPr lang="en-NZ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8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0" y="0"/>
            <a:ext cx="9138429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Two planet system  ̶  OB120026 </a:t>
            </a:r>
            <a:r>
              <a:rPr lang="en-NZ" sz="4000" dirty="0" smtClean="0"/>
              <a:t>(</a:t>
            </a:r>
            <a:r>
              <a:rPr lang="en-NZ" sz="4000" dirty="0" smtClean="0"/>
              <a:t>A</a:t>
            </a:r>
            <a:r>
              <a:rPr lang="en-NZ" sz="4000" baseline="-25000" dirty="0" smtClean="0"/>
              <a:t>max</a:t>
            </a:r>
            <a:r>
              <a:rPr lang="en-NZ" sz="4000" dirty="0" smtClean="0"/>
              <a:t>=</a:t>
            </a:r>
            <a:r>
              <a:rPr lang="en-NZ" sz="4000" dirty="0" smtClean="0"/>
              <a:t> </a:t>
            </a:r>
            <a:r>
              <a:rPr lang="en-NZ" sz="4000" dirty="0" smtClean="0"/>
              <a:t>106)</a:t>
            </a:r>
            <a:endParaRPr lang="en-NZ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916388" y="3598898"/>
            <a:ext cx="2955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dirty="0" smtClean="0"/>
              <a:t>C. Han et al, </a:t>
            </a:r>
            <a:r>
              <a:rPr lang="en-NZ" sz="1600" dirty="0" err="1" smtClean="0"/>
              <a:t>ApJ</a:t>
            </a:r>
            <a:r>
              <a:rPr lang="en-NZ" sz="1600" dirty="0" smtClean="0"/>
              <a:t> 762, L28 (2013)  </a:t>
            </a:r>
            <a:endParaRPr lang="en-NZ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32" y="1772816"/>
            <a:ext cx="4968552" cy="25390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84380" y="3146248"/>
            <a:ext cx="863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dirty="0" smtClean="0">
                <a:solidFill>
                  <a:srgbClr val="FF0000"/>
                </a:solidFill>
              </a:rPr>
              <a:t>Planet 1</a:t>
            </a:r>
            <a:endParaRPr lang="en-NZ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5396" y="2022607"/>
            <a:ext cx="863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dirty="0" smtClean="0">
                <a:solidFill>
                  <a:srgbClr val="FF0000"/>
                </a:solidFill>
              </a:rPr>
              <a:t>Planet 2</a:t>
            </a:r>
            <a:endParaRPr lang="en-NZ" sz="16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86664" y="2223457"/>
            <a:ext cx="249660" cy="82081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286394" y="2828768"/>
            <a:ext cx="0" cy="419064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39288" y="1196752"/>
            <a:ext cx="2732223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t</a:t>
            </a:r>
            <a:r>
              <a:rPr lang="en-NZ" baseline="-25000" dirty="0" smtClean="0"/>
              <a:t>w1</a:t>
            </a:r>
            <a:r>
              <a:rPr lang="en-NZ" dirty="0" smtClean="0"/>
              <a:t> = 0.6d</a:t>
            </a:r>
          </a:p>
          <a:p>
            <a:r>
              <a:rPr lang="en-NZ" dirty="0" smtClean="0"/>
              <a:t>t</a:t>
            </a:r>
            <a:r>
              <a:rPr lang="en-NZ" baseline="-25000" dirty="0" smtClean="0"/>
              <a:t>w2</a:t>
            </a:r>
            <a:r>
              <a:rPr lang="en-NZ" dirty="0" smtClean="0"/>
              <a:t> = 0.7d</a:t>
            </a:r>
          </a:p>
          <a:p>
            <a:r>
              <a:rPr lang="en-NZ" dirty="0" smtClean="0"/>
              <a:t>3t* = 0.5d</a:t>
            </a:r>
          </a:p>
          <a:p>
            <a:endParaRPr lang="en-NZ" dirty="0"/>
          </a:p>
          <a:p>
            <a:r>
              <a:rPr lang="el-GR" dirty="0" smtClean="0"/>
              <a:t>θ</a:t>
            </a:r>
            <a:r>
              <a:rPr lang="en-NZ" baseline="-25000" dirty="0" smtClean="0"/>
              <a:t>1</a:t>
            </a:r>
            <a:r>
              <a:rPr lang="en-NZ" dirty="0" smtClean="0"/>
              <a:t> = 73°</a:t>
            </a:r>
          </a:p>
          <a:p>
            <a:r>
              <a:rPr lang="el-GR" dirty="0" smtClean="0"/>
              <a:t>θ</a:t>
            </a:r>
            <a:r>
              <a:rPr lang="en-NZ" baseline="-25000" dirty="0" smtClean="0"/>
              <a:t>2</a:t>
            </a:r>
            <a:r>
              <a:rPr lang="en-NZ" dirty="0" smtClean="0"/>
              <a:t> = 29° </a:t>
            </a:r>
          </a:p>
          <a:p>
            <a:r>
              <a:rPr lang="en-NZ" dirty="0" smtClean="0"/>
              <a:t>tan</a:t>
            </a:r>
            <a:r>
              <a:rPr lang="en-NZ" baseline="30000" dirty="0" smtClean="0"/>
              <a:t>-1</a:t>
            </a:r>
            <a:r>
              <a:rPr lang="en-NZ" dirty="0" smtClean="0"/>
              <a:t> u</a:t>
            </a:r>
            <a:r>
              <a:rPr lang="en-NZ" baseline="-25000" dirty="0" smtClean="0"/>
              <a:t>0</a:t>
            </a:r>
            <a:r>
              <a:rPr lang="en-NZ" dirty="0" smtClean="0"/>
              <a:t>t</a:t>
            </a:r>
            <a:r>
              <a:rPr lang="en-NZ" baseline="-25000" dirty="0" smtClean="0"/>
              <a:t>E</a:t>
            </a:r>
            <a:r>
              <a:rPr lang="en-NZ" dirty="0" smtClean="0"/>
              <a:t>/(t</a:t>
            </a:r>
            <a:r>
              <a:rPr lang="en-NZ" baseline="-25000" dirty="0" smtClean="0"/>
              <a:t>0</a:t>
            </a:r>
            <a:r>
              <a:rPr lang="en-NZ" dirty="0" smtClean="0"/>
              <a:t> – t</a:t>
            </a:r>
            <a:r>
              <a:rPr lang="en-NZ" baseline="-25000" dirty="0" smtClean="0"/>
              <a:t>p1</a:t>
            </a:r>
            <a:r>
              <a:rPr lang="en-NZ" dirty="0" smtClean="0"/>
              <a:t>) = 71°</a:t>
            </a:r>
          </a:p>
          <a:p>
            <a:r>
              <a:rPr lang="en-NZ" dirty="0" smtClean="0"/>
              <a:t>tan</a:t>
            </a:r>
            <a:r>
              <a:rPr lang="en-NZ" baseline="30000" dirty="0" smtClean="0"/>
              <a:t>-1</a:t>
            </a:r>
            <a:r>
              <a:rPr lang="en-NZ" dirty="0" smtClean="0"/>
              <a:t> u</a:t>
            </a:r>
            <a:r>
              <a:rPr lang="en-NZ" baseline="-25000" dirty="0" smtClean="0"/>
              <a:t>0</a:t>
            </a:r>
            <a:r>
              <a:rPr lang="en-NZ" dirty="0" smtClean="0"/>
              <a:t>t</a:t>
            </a:r>
            <a:r>
              <a:rPr lang="en-NZ" baseline="-25000" dirty="0" smtClean="0"/>
              <a:t>E</a:t>
            </a:r>
            <a:r>
              <a:rPr lang="en-NZ" dirty="0" smtClean="0"/>
              <a:t>/(t</a:t>
            </a:r>
            <a:r>
              <a:rPr lang="en-NZ" baseline="-25000" dirty="0" smtClean="0"/>
              <a:t>0</a:t>
            </a:r>
            <a:r>
              <a:rPr lang="en-NZ" dirty="0" smtClean="0"/>
              <a:t> – t</a:t>
            </a:r>
            <a:r>
              <a:rPr lang="en-NZ" baseline="-25000" dirty="0" smtClean="0"/>
              <a:t>p2</a:t>
            </a:r>
            <a:r>
              <a:rPr lang="en-NZ" dirty="0" smtClean="0"/>
              <a:t>) = 33°</a:t>
            </a:r>
          </a:p>
          <a:p>
            <a:endParaRPr lang="en-NZ" dirty="0"/>
          </a:p>
          <a:p>
            <a:r>
              <a:rPr lang="en-NZ" dirty="0" smtClean="0"/>
              <a:t>s</a:t>
            </a:r>
            <a:r>
              <a:rPr lang="en-NZ" baseline="-25000" dirty="0" smtClean="0"/>
              <a:t>1w</a:t>
            </a:r>
            <a:r>
              <a:rPr lang="en-NZ" dirty="0" smtClean="0"/>
              <a:t> – d</a:t>
            </a:r>
            <a:r>
              <a:rPr lang="en-NZ" baseline="-25000" dirty="0" smtClean="0"/>
              <a:t>1</a:t>
            </a:r>
            <a:r>
              <a:rPr lang="en-NZ" dirty="0" smtClean="0"/>
              <a:t> = 1.039</a:t>
            </a:r>
          </a:p>
          <a:p>
            <a:r>
              <a:rPr lang="en-NZ" dirty="0" smtClean="0"/>
              <a:t>s</a:t>
            </a:r>
            <a:r>
              <a:rPr lang="en-NZ" baseline="-25000" dirty="0" smtClean="0"/>
              <a:t>1c </a:t>
            </a:r>
            <a:r>
              <a:rPr lang="en-NZ" dirty="0" smtClean="0"/>
              <a:t>– d</a:t>
            </a:r>
            <a:r>
              <a:rPr lang="en-NZ" baseline="-25000" dirty="0" smtClean="0"/>
              <a:t>1</a:t>
            </a:r>
            <a:r>
              <a:rPr lang="en-NZ" dirty="0" smtClean="0"/>
              <a:t> = 0.962</a:t>
            </a:r>
          </a:p>
          <a:p>
            <a:r>
              <a:rPr lang="en-NZ" dirty="0" smtClean="0"/>
              <a:t>(s</a:t>
            </a:r>
            <a:r>
              <a:rPr lang="en-NZ" baseline="-25000" dirty="0" smtClean="0"/>
              <a:t>1w</a:t>
            </a:r>
            <a:r>
              <a:rPr lang="en-NZ" dirty="0" smtClean="0"/>
              <a:t> – d</a:t>
            </a:r>
            <a:r>
              <a:rPr lang="en-NZ" baseline="-25000" dirty="0" smtClean="0"/>
              <a:t>1</a:t>
            </a:r>
            <a:r>
              <a:rPr lang="en-NZ" dirty="0" smtClean="0"/>
              <a:t>).(s</a:t>
            </a:r>
            <a:r>
              <a:rPr lang="en-NZ" baseline="-25000" dirty="0" smtClean="0"/>
              <a:t>1c</a:t>
            </a:r>
            <a:r>
              <a:rPr lang="en-NZ" dirty="0" smtClean="0"/>
              <a:t> – d</a:t>
            </a:r>
            <a:r>
              <a:rPr lang="en-NZ" baseline="-25000" dirty="0" smtClean="0"/>
              <a:t>1</a:t>
            </a:r>
            <a:r>
              <a:rPr lang="en-NZ" dirty="0" smtClean="0"/>
              <a:t>) = 0.999</a:t>
            </a:r>
          </a:p>
          <a:p>
            <a:r>
              <a:rPr lang="en-NZ" dirty="0" smtClean="0"/>
              <a:t>but s</a:t>
            </a:r>
            <a:r>
              <a:rPr lang="en-NZ" baseline="-25000" dirty="0" smtClean="0"/>
              <a:t>1w</a:t>
            </a:r>
            <a:r>
              <a:rPr lang="en-NZ" dirty="0" smtClean="0"/>
              <a:t>.s</a:t>
            </a:r>
            <a:r>
              <a:rPr lang="en-NZ" baseline="-25000" dirty="0" smtClean="0"/>
              <a:t>1c</a:t>
            </a:r>
            <a:r>
              <a:rPr lang="en-NZ" dirty="0" smtClean="0"/>
              <a:t> = 0.990 ± 0.002</a:t>
            </a:r>
          </a:p>
          <a:p>
            <a:endParaRPr lang="en-NZ" baseline="-25000" dirty="0"/>
          </a:p>
          <a:p>
            <a:r>
              <a:rPr lang="en-NZ" dirty="0" smtClean="0"/>
              <a:t>s</a:t>
            </a:r>
            <a:r>
              <a:rPr lang="en-NZ" baseline="-25000" dirty="0" smtClean="0"/>
              <a:t>2w</a:t>
            </a:r>
            <a:r>
              <a:rPr lang="en-NZ" dirty="0" smtClean="0"/>
              <a:t> – d</a:t>
            </a:r>
            <a:r>
              <a:rPr lang="en-NZ" baseline="-25000" dirty="0" smtClean="0"/>
              <a:t>2 </a:t>
            </a:r>
            <a:r>
              <a:rPr lang="en-NZ" dirty="0" smtClean="0"/>
              <a:t>= 1.247</a:t>
            </a:r>
          </a:p>
          <a:p>
            <a:r>
              <a:rPr lang="en-NZ" dirty="0" smtClean="0"/>
              <a:t>s</a:t>
            </a:r>
            <a:r>
              <a:rPr lang="en-NZ" baseline="-25000" dirty="0" smtClean="0"/>
              <a:t>2c</a:t>
            </a:r>
            <a:r>
              <a:rPr lang="en-NZ" dirty="0" smtClean="0"/>
              <a:t> – d</a:t>
            </a:r>
            <a:r>
              <a:rPr lang="en-NZ" baseline="-25000" dirty="0" smtClean="0"/>
              <a:t>2 </a:t>
            </a:r>
            <a:r>
              <a:rPr lang="en-NZ" dirty="0" smtClean="0"/>
              <a:t> = 0.802</a:t>
            </a:r>
          </a:p>
          <a:p>
            <a:r>
              <a:rPr lang="en-NZ" dirty="0" smtClean="0"/>
              <a:t>(s</a:t>
            </a:r>
            <a:r>
              <a:rPr lang="en-NZ" baseline="-25000" dirty="0" smtClean="0"/>
              <a:t>2w</a:t>
            </a:r>
            <a:r>
              <a:rPr lang="en-NZ" dirty="0" smtClean="0"/>
              <a:t> – d</a:t>
            </a:r>
            <a:r>
              <a:rPr lang="en-NZ" baseline="-25000" dirty="0" smtClean="0"/>
              <a:t>2</a:t>
            </a:r>
            <a:r>
              <a:rPr lang="en-NZ" dirty="0" smtClean="0"/>
              <a:t>).(s</a:t>
            </a:r>
            <a:r>
              <a:rPr lang="en-NZ" baseline="-25000" dirty="0" smtClean="0"/>
              <a:t>2c</a:t>
            </a:r>
            <a:r>
              <a:rPr lang="en-NZ" dirty="0" smtClean="0"/>
              <a:t> – d</a:t>
            </a:r>
            <a:r>
              <a:rPr lang="en-NZ" baseline="-25000" dirty="0" smtClean="0"/>
              <a:t>2</a:t>
            </a:r>
            <a:r>
              <a:rPr lang="en-NZ" dirty="0" smtClean="0"/>
              <a:t>) = 1.000</a:t>
            </a:r>
          </a:p>
          <a:p>
            <a:r>
              <a:rPr lang="en-NZ" dirty="0" smtClean="0"/>
              <a:t>but s</a:t>
            </a:r>
            <a:r>
              <a:rPr lang="en-NZ" baseline="-25000" dirty="0" smtClean="0"/>
              <a:t>2w</a:t>
            </a:r>
            <a:r>
              <a:rPr lang="en-NZ" dirty="0" smtClean="0"/>
              <a:t>.s</a:t>
            </a:r>
            <a:r>
              <a:rPr lang="en-NZ" baseline="-25000" dirty="0" smtClean="0"/>
              <a:t>2c</a:t>
            </a:r>
            <a:r>
              <a:rPr lang="en-NZ" dirty="0" smtClean="0"/>
              <a:t> = 1.021 ± 0.008</a:t>
            </a:r>
            <a:endParaRPr lang="en-NZ" dirty="0"/>
          </a:p>
        </p:txBody>
      </p:sp>
      <p:sp>
        <p:nvSpPr>
          <p:cNvPr id="6" name="TextBox 5"/>
          <p:cNvSpPr txBox="1"/>
          <p:nvPr/>
        </p:nvSpPr>
        <p:spPr>
          <a:xfrm>
            <a:off x="1956463" y="4420979"/>
            <a:ext cx="2875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dirty="0" smtClean="0"/>
              <a:t>C. Han et al, </a:t>
            </a:r>
            <a:r>
              <a:rPr lang="en-NZ" sz="1600" dirty="0" err="1" smtClean="0"/>
              <a:t>ApJL</a:t>
            </a:r>
            <a:r>
              <a:rPr lang="en-NZ" sz="1600" dirty="0" smtClean="0"/>
              <a:t> 762, L28, 2013</a:t>
            </a:r>
            <a:endParaRPr lang="en-NZ" sz="1600" dirty="0"/>
          </a:p>
        </p:txBody>
      </p:sp>
    </p:spTree>
    <p:extLst>
      <p:ext uri="{BB962C8B-B14F-4D97-AF65-F5344CB8AC3E}">
        <p14:creationId xmlns:p14="http://schemas.microsoft.com/office/powerpoint/2010/main" val="383875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NZ" sz="4000" dirty="0" smtClean="0"/>
              <a:t>Physical interpretation of high mag planets </a:t>
            </a:r>
            <a:endParaRPr lang="en-NZ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68760"/>
            <a:ext cx="4195681" cy="3240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9320" y="4918532"/>
            <a:ext cx="6552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The planet perturbs an arc as it passes by.</a:t>
            </a:r>
          </a:p>
          <a:p>
            <a:r>
              <a:rPr lang="en-NZ" dirty="0" smtClean="0"/>
              <a:t>Incomplete but physical picture of the process.</a:t>
            </a:r>
          </a:p>
          <a:p>
            <a:r>
              <a:rPr lang="en-NZ" dirty="0" smtClean="0"/>
              <a:t>Wide and close solutions symmetrical about an arc, not the ring. </a:t>
            </a:r>
          </a:p>
          <a:p>
            <a:r>
              <a:rPr lang="en-NZ" dirty="0" smtClean="0"/>
              <a:t>Full solution requires inverse ray shooting</a:t>
            </a:r>
          </a:p>
          <a:p>
            <a:r>
              <a:rPr lang="en-NZ" dirty="0" smtClean="0"/>
              <a:t>Planets close to the ring are more complicated, e.g. OB05169.</a:t>
            </a:r>
          </a:p>
          <a:p>
            <a:endParaRPr lang="en-NZ" dirty="0" smtClean="0"/>
          </a:p>
        </p:txBody>
      </p:sp>
    </p:spTree>
    <p:extLst>
      <p:ext uri="{BB962C8B-B14F-4D97-AF65-F5344CB8AC3E}">
        <p14:creationId xmlns:p14="http://schemas.microsoft.com/office/powerpoint/2010/main" val="245545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NZ" dirty="0" smtClean="0"/>
              <a:t/>
            </a:r>
            <a:br>
              <a:rPr lang="en-NZ" dirty="0" smtClean="0"/>
            </a:br>
            <a:r>
              <a:rPr lang="en-NZ" dirty="0" smtClean="0"/>
              <a:t>A pleasure </a:t>
            </a:r>
            <a:br>
              <a:rPr lang="en-NZ" dirty="0" smtClean="0"/>
            </a:b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16832"/>
            <a:ext cx="8229600" cy="4608512"/>
          </a:xfrm>
        </p:spPr>
        <p:txBody>
          <a:bodyPr>
            <a:normAutofit/>
          </a:bodyPr>
          <a:lstStyle/>
          <a:p>
            <a:r>
              <a:rPr lang="en-NZ" sz="2400" dirty="0" smtClean="0"/>
              <a:t>to acknowledge sustained successes by the OGLE team over a quarter of a century </a:t>
            </a:r>
          </a:p>
          <a:p>
            <a:endParaRPr lang="en-NZ" sz="2400" dirty="0" smtClean="0"/>
          </a:p>
          <a:p>
            <a:r>
              <a:rPr lang="en-NZ" sz="2400" dirty="0" smtClean="0"/>
              <a:t>to thank Andrzej and his team for collaborative research conducted in the true scientific spirit over this time</a:t>
            </a:r>
          </a:p>
          <a:p>
            <a:endParaRPr lang="en-NZ" sz="2400" dirty="0" smtClean="0"/>
          </a:p>
          <a:p>
            <a:r>
              <a:rPr lang="en-NZ" sz="2400" dirty="0" smtClean="0"/>
              <a:t>to acknowledge the crucial foresight of Bohdan Paczynski in the early years of </a:t>
            </a:r>
            <a:r>
              <a:rPr lang="en-NZ" sz="2400" dirty="0" smtClean="0"/>
              <a:t>microlensing</a:t>
            </a:r>
          </a:p>
          <a:p>
            <a:endParaRPr lang="en-NZ" sz="2400" dirty="0"/>
          </a:p>
          <a:p>
            <a:r>
              <a:rPr lang="en-NZ" sz="2400" dirty="0" smtClean="0"/>
              <a:t>Phil was Charles Alcock’s undergraduate advisor</a:t>
            </a:r>
            <a:endParaRPr lang="en-NZ" sz="2400" dirty="0" smtClean="0"/>
          </a:p>
        </p:txBody>
      </p:sp>
    </p:spTree>
    <p:extLst>
      <p:ext uri="{BB962C8B-B14F-4D97-AF65-F5344CB8AC3E}">
        <p14:creationId xmlns:p14="http://schemas.microsoft.com/office/powerpoint/2010/main" val="161594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3928"/>
            <a:ext cx="822960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Einstein arcs for OB161195</a:t>
            </a:r>
            <a:endParaRPr lang="en-NZ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247166" y="6381328"/>
            <a:ext cx="2563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dirty="0" smtClean="0"/>
              <a:t>Arcs by Nicholas </a:t>
            </a:r>
            <a:r>
              <a:rPr lang="en-NZ" sz="1600" dirty="0" err="1" smtClean="0"/>
              <a:t>Rattenbury</a:t>
            </a:r>
            <a:endParaRPr lang="en-NZ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11466"/>
            <a:ext cx="4244557" cy="4133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92" y="1011466"/>
            <a:ext cx="4328322" cy="41581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9672" y="1173307"/>
            <a:ext cx="6336704" cy="96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extBox 6"/>
          <p:cNvSpPr txBox="1"/>
          <p:nvPr/>
        </p:nvSpPr>
        <p:spPr>
          <a:xfrm>
            <a:off x="179512" y="5373521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The exterior Einstein arcs for the close and wide solutions (yellow) and for the best </a:t>
            </a:r>
            <a:r>
              <a:rPr lang="en-NZ" dirty="0" err="1" smtClean="0"/>
              <a:t>planetless</a:t>
            </a:r>
            <a:r>
              <a:rPr lang="en-NZ" dirty="0" smtClean="0"/>
              <a:t> fit (magenta) to OB161195 at the peak of the planetary perturbation. The arcs approximately bisect the line joining the two  solutions. </a:t>
            </a:r>
            <a:endParaRPr lang="en-NZ" dirty="0"/>
          </a:p>
        </p:txBody>
      </p:sp>
      <p:sp>
        <p:nvSpPr>
          <p:cNvPr id="8" name="Rectangle 7"/>
          <p:cNvSpPr/>
          <p:nvPr/>
        </p:nvSpPr>
        <p:spPr>
          <a:xfrm>
            <a:off x="467544" y="908721"/>
            <a:ext cx="8016233" cy="361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42728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-122632"/>
            <a:ext cx="9433048" cy="1143000"/>
          </a:xfrm>
        </p:spPr>
        <p:txBody>
          <a:bodyPr>
            <a:normAutofit fontScale="90000"/>
          </a:bodyPr>
          <a:lstStyle/>
          <a:p>
            <a:r>
              <a:rPr lang="en-NZ" sz="4000" dirty="0" smtClean="0"/>
              <a:t>Measuring planetary mass function at low mass</a:t>
            </a:r>
            <a:endParaRPr lang="en-NZ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1437"/>
            <a:ext cx="5760640" cy="4496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9218" y="6103352"/>
            <a:ext cx="2531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dirty="0" smtClean="0"/>
              <a:t>Modelling by Lydia Philpott </a:t>
            </a:r>
            <a:endParaRPr lang="en-NZ" sz="1600" dirty="0"/>
          </a:p>
          <a:p>
            <a:r>
              <a:rPr lang="en-NZ" sz="1600" dirty="0" smtClean="0"/>
              <a:t> </a:t>
            </a:r>
            <a:endParaRPr lang="en-NZ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980728"/>
            <a:ext cx="828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dirty="0" smtClean="0"/>
              <a:t>Assume continuous observations made of the FWHM with 1-2m telescopes:- </a:t>
            </a:r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185963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872" y="54868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Detection efficiency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060848"/>
            <a:ext cx="7704856" cy="324036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u</a:t>
            </a:r>
            <a:r>
              <a:rPr lang="en-US" sz="1800" baseline="-25000" dirty="0" smtClean="0"/>
              <a:t>0 </a:t>
            </a:r>
            <a:r>
              <a:rPr lang="en-US" sz="1800" dirty="0" smtClean="0"/>
              <a:t>:     6 values      ± .02, ± .01, ±.005</a:t>
            </a:r>
          </a:p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E</a:t>
            </a:r>
            <a:r>
              <a:rPr lang="en-US" sz="1800" dirty="0" smtClean="0"/>
              <a:t> :      3 values      10 days, 20 days, 30 days </a:t>
            </a:r>
          </a:p>
          <a:p>
            <a:r>
              <a:rPr lang="el-GR" sz="1800" dirty="0" smtClean="0"/>
              <a:t>ρ</a:t>
            </a:r>
            <a:r>
              <a:rPr lang="en-US" sz="1800" dirty="0" smtClean="0"/>
              <a:t>  :      3 values      .0005, .001, .002</a:t>
            </a:r>
          </a:p>
          <a:p>
            <a:r>
              <a:rPr lang="en-US" sz="1800" dirty="0" smtClean="0"/>
              <a:t>q  :      5 values      1.5, 2.5, 3.5, 4.5, 5.5 × 10</a:t>
            </a:r>
            <a:r>
              <a:rPr lang="en-US" sz="1800" baseline="30000" dirty="0" smtClean="0"/>
              <a:t>-5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s  :       5 values      .95, .85, .75, .65, .55</a:t>
            </a:r>
          </a:p>
          <a:p>
            <a:r>
              <a:rPr lang="el-GR" sz="1800" dirty="0" smtClean="0"/>
              <a:t>α</a:t>
            </a:r>
            <a:r>
              <a:rPr lang="en-US" sz="1800" dirty="0" smtClean="0"/>
              <a:t> :       1 value        60⁰  (for 30⁰ &lt; </a:t>
            </a:r>
            <a:r>
              <a:rPr lang="el-GR" sz="1800" dirty="0" smtClean="0"/>
              <a:t>α</a:t>
            </a:r>
            <a:r>
              <a:rPr lang="en-US" sz="1800" dirty="0" smtClean="0"/>
              <a:t> &lt; 90⁰)</a:t>
            </a:r>
          </a:p>
          <a:p>
            <a:r>
              <a:rPr lang="en-US" sz="1800" dirty="0" smtClean="0"/>
              <a:t>Follow-up data:    1 measurement every .001 day in FWHM at MOA cadence and precision in fair weather </a:t>
            </a:r>
          </a:p>
          <a:p>
            <a:r>
              <a:rPr lang="en-US" sz="1800" dirty="0" smtClean="0"/>
              <a:t>Found fraction of events with </a:t>
            </a:r>
            <a:r>
              <a:rPr lang="el-GR" sz="1800" dirty="0" smtClean="0"/>
              <a:t>Δχ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&gt; 300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9949" y="1504115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dirty="0" smtClean="0"/>
              <a:t>1350 trials:-</a:t>
            </a:r>
            <a:endParaRPr lang="en-NZ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43808" y="6208655"/>
            <a:ext cx="3397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Abe et al, MNRAS </a:t>
            </a:r>
            <a:r>
              <a:rPr lang="en-NZ" dirty="0"/>
              <a:t>431, 2975, 2013</a:t>
            </a:r>
          </a:p>
          <a:p>
            <a:r>
              <a:rPr lang="en-NZ" dirty="0" smtClean="0"/>
              <a:t> 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7068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143000"/>
          </a:xfrm>
        </p:spPr>
        <p:txBody>
          <a:bodyPr>
            <a:normAutofit/>
          </a:bodyPr>
          <a:lstStyle/>
          <a:p>
            <a:r>
              <a:rPr lang="en-NZ" dirty="0" smtClean="0"/>
              <a:t>Typical results</a:t>
            </a:r>
            <a:endParaRPr lang="en-NZ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2" y="3162784"/>
            <a:ext cx="3153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Planet mass  q = 5 × 10</a:t>
            </a:r>
            <a:r>
              <a:rPr lang="en-NZ" baseline="30000" dirty="0" smtClean="0"/>
              <a:t>-5</a:t>
            </a:r>
            <a:r>
              <a:rPr lang="en-NZ" dirty="0" smtClean="0"/>
              <a:t> </a:t>
            </a:r>
            <a:endParaRPr lang="en-NZ" baseline="-25000" dirty="0" smtClean="0"/>
          </a:p>
          <a:p>
            <a:r>
              <a:rPr lang="en-NZ" dirty="0" smtClean="0"/>
              <a:t>Planet distance  0.6  &lt;  s  &lt;  1.7  </a:t>
            </a:r>
          </a:p>
          <a:p>
            <a:r>
              <a:rPr lang="en-NZ" dirty="0" smtClean="0"/>
              <a:t>Planet angle 30⁰ &lt; </a:t>
            </a:r>
            <a:r>
              <a:rPr lang="el-GR" dirty="0" smtClean="0"/>
              <a:t>α</a:t>
            </a:r>
            <a:r>
              <a:rPr lang="en-NZ" dirty="0" smtClean="0"/>
              <a:t> &lt;  150⁰ </a:t>
            </a:r>
          </a:p>
          <a:p>
            <a:r>
              <a:rPr lang="en-NZ" dirty="0"/>
              <a:t> </a:t>
            </a:r>
            <a:r>
              <a:rPr lang="en-NZ" dirty="0" smtClean="0"/>
              <a:t>               or  210⁰ &lt; </a:t>
            </a:r>
            <a:r>
              <a:rPr lang="el-GR" dirty="0" smtClean="0"/>
              <a:t>α</a:t>
            </a:r>
            <a:r>
              <a:rPr lang="en-NZ" dirty="0" smtClean="0"/>
              <a:t> &lt; 330</a:t>
            </a:r>
            <a:r>
              <a:rPr lang="en-NZ" dirty="0" smtClean="0">
                <a:solidFill>
                  <a:srgbClr val="0000FF"/>
                </a:solidFill>
              </a:rPr>
              <a:t>⁰ </a:t>
            </a:r>
            <a:endParaRPr lang="en-NZ" dirty="0">
              <a:solidFill>
                <a:srgbClr val="0000FF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276685" y="3514712"/>
            <a:ext cx="628492" cy="349457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TextBox 7"/>
          <p:cNvSpPr txBox="1"/>
          <p:nvPr/>
        </p:nvSpPr>
        <p:spPr>
          <a:xfrm>
            <a:off x="5458863" y="3487932"/>
            <a:ext cx="266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Detection efficiency   ̴ 75%</a:t>
            </a:r>
            <a:endParaRPr lang="en-NZ" dirty="0"/>
          </a:p>
        </p:txBody>
      </p:sp>
      <p:sp>
        <p:nvSpPr>
          <p:cNvPr id="9" name="TextBox 8"/>
          <p:cNvSpPr txBox="1"/>
          <p:nvPr/>
        </p:nvSpPr>
        <p:spPr>
          <a:xfrm>
            <a:off x="467542" y="4546751"/>
            <a:ext cx="32702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Planet mass  q = </a:t>
            </a:r>
            <a:r>
              <a:rPr lang="en-NZ" dirty="0" smtClean="0"/>
              <a:t>2 </a:t>
            </a:r>
            <a:r>
              <a:rPr lang="en-NZ" dirty="0"/>
              <a:t>× 10</a:t>
            </a:r>
            <a:r>
              <a:rPr lang="en-NZ" baseline="30000" dirty="0"/>
              <a:t>-5</a:t>
            </a:r>
            <a:r>
              <a:rPr lang="en-NZ" dirty="0"/>
              <a:t> </a:t>
            </a:r>
            <a:endParaRPr lang="en-NZ" baseline="-25000" dirty="0"/>
          </a:p>
          <a:p>
            <a:r>
              <a:rPr lang="en-NZ" dirty="0" smtClean="0"/>
              <a:t>Planet distance  0.8  </a:t>
            </a:r>
            <a:r>
              <a:rPr lang="en-NZ" dirty="0"/>
              <a:t>&lt;  s  &lt;  </a:t>
            </a:r>
            <a:r>
              <a:rPr lang="en-NZ" dirty="0" smtClean="0"/>
              <a:t>1.25  </a:t>
            </a:r>
            <a:endParaRPr lang="en-NZ" dirty="0"/>
          </a:p>
          <a:p>
            <a:r>
              <a:rPr lang="en-NZ" dirty="0"/>
              <a:t>Planet angle 30⁰ &lt; </a:t>
            </a:r>
            <a:r>
              <a:rPr lang="el-GR" dirty="0"/>
              <a:t>α</a:t>
            </a:r>
            <a:r>
              <a:rPr lang="en-NZ" dirty="0"/>
              <a:t> &lt;  150⁰ </a:t>
            </a:r>
          </a:p>
          <a:p>
            <a:r>
              <a:rPr lang="en-NZ" dirty="0"/>
              <a:t>               or </a:t>
            </a:r>
            <a:r>
              <a:rPr lang="en-NZ" dirty="0" smtClean="0"/>
              <a:t> 210⁰ </a:t>
            </a:r>
            <a:r>
              <a:rPr lang="en-NZ" dirty="0"/>
              <a:t>&lt; </a:t>
            </a:r>
            <a:r>
              <a:rPr lang="el-GR" dirty="0"/>
              <a:t>α</a:t>
            </a:r>
            <a:r>
              <a:rPr lang="en-NZ" dirty="0"/>
              <a:t> &lt; </a:t>
            </a:r>
            <a:r>
              <a:rPr lang="en-NZ" dirty="0" smtClean="0"/>
              <a:t>330</a:t>
            </a:r>
            <a:r>
              <a:rPr lang="en-NZ" dirty="0"/>
              <a:t>⁰ </a:t>
            </a:r>
          </a:p>
          <a:p>
            <a:endParaRPr lang="en-NZ" dirty="0"/>
          </a:p>
        </p:txBody>
      </p:sp>
      <p:sp>
        <p:nvSpPr>
          <p:cNvPr id="10" name="Right Arrow 9"/>
          <p:cNvSpPr/>
          <p:nvPr/>
        </p:nvSpPr>
        <p:spPr>
          <a:xfrm>
            <a:off x="4276685" y="4883704"/>
            <a:ext cx="628492" cy="349457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TextBox 10"/>
          <p:cNvSpPr txBox="1"/>
          <p:nvPr/>
        </p:nvSpPr>
        <p:spPr>
          <a:xfrm>
            <a:off x="5458863" y="4845259"/>
            <a:ext cx="2661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Detection efficiency   ̴ </a:t>
            </a:r>
            <a:r>
              <a:rPr lang="en-NZ" dirty="0" smtClean="0"/>
              <a:t>80</a:t>
            </a:r>
            <a:r>
              <a:rPr lang="en-NZ" dirty="0"/>
              <a:t>%</a:t>
            </a:r>
          </a:p>
          <a:p>
            <a:endParaRPr lang="en-NZ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41" y="908720"/>
            <a:ext cx="4518580" cy="2075997"/>
          </a:xfrm>
        </p:spPr>
      </p:pic>
      <p:sp>
        <p:nvSpPr>
          <p:cNvPr id="3" name="TextBox 2"/>
          <p:cNvSpPr txBox="1"/>
          <p:nvPr/>
        </p:nvSpPr>
        <p:spPr>
          <a:xfrm>
            <a:off x="494168" y="6093296"/>
            <a:ext cx="834433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NZ" sz="2000" b="1" dirty="0" smtClean="0"/>
              <a:t>Ideal for exploring the central regions (</a:t>
            </a:r>
            <a:r>
              <a:rPr lang="en-NZ" sz="2000" b="1" dirty="0" err="1" smtClean="0"/>
              <a:t>approx</a:t>
            </a:r>
            <a:r>
              <a:rPr lang="en-NZ" sz="2000" b="1" dirty="0" smtClean="0"/>
              <a:t> 2-4 AU) of planetary systems.</a:t>
            </a:r>
          </a:p>
        </p:txBody>
      </p:sp>
    </p:spTree>
    <p:extLst>
      <p:ext uri="{BB962C8B-B14F-4D97-AF65-F5344CB8AC3E}">
        <p14:creationId xmlns:p14="http://schemas.microsoft.com/office/powerpoint/2010/main" val="4136420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Examples: first two high mag planets </a:t>
            </a:r>
            <a:endParaRPr lang="en-NZ" dirty="0"/>
          </a:p>
        </p:txBody>
      </p:sp>
      <p:sp>
        <p:nvSpPr>
          <p:cNvPr id="5" name="Oval 4"/>
          <p:cNvSpPr/>
          <p:nvPr/>
        </p:nvSpPr>
        <p:spPr>
          <a:xfrm>
            <a:off x="4523632" y="4077072"/>
            <a:ext cx="191296" cy="1943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Oval 5"/>
          <p:cNvSpPr/>
          <p:nvPr/>
        </p:nvSpPr>
        <p:spPr>
          <a:xfrm>
            <a:off x="4412502" y="2352761"/>
            <a:ext cx="216024" cy="19432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extBox 6"/>
          <p:cNvSpPr txBox="1"/>
          <p:nvPr/>
        </p:nvSpPr>
        <p:spPr>
          <a:xfrm>
            <a:off x="1721743" y="5373216"/>
            <a:ext cx="5603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 smtClean="0"/>
              <a:t>OGLE-2005-BLG-071    q = 0.0071     s = 1.29</a:t>
            </a:r>
          </a:p>
          <a:p>
            <a:r>
              <a:rPr lang="en-NZ" sz="2400" dirty="0" smtClean="0">
                <a:solidFill>
                  <a:srgbClr val="0000FF"/>
                </a:solidFill>
              </a:rPr>
              <a:t>OGLE-2005-BLG-169    q = 6 × 10</a:t>
            </a:r>
            <a:r>
              <a:rPr lang="en-NZ" sz="2400" baseline="30000" dirty="0" smtClean="0">
                <a:solidFill>
                  <a:srgbClr val="0000FF"/>
                </a:solidFill>
              </a:rPr>
              <a:t>-5</a:t>
            </a:r>
            <a:r>
              <a:rPr lang="en-NZ" sz="2400" dirty="0" smtClean="0">
                <a:solidFill>
                  <a:srgbClr val="0000FF"/>
                </a:solidFill>
              </a:rPr>
              <a:t>    s = 1.02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02" y="2071264"/>
            <a:ext cx="5184648" cy="238201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484267" y="4077072"/>
            <a:ext cx="205023" cy="2229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Oval 8"/>
          <p:cNvSpPr/>
          <p:nvPr/>
        </p:nvSpPr>
        <p:spPr>
          <a:xfrm>
            <a:off x="4438140" y="2352761"/>
            <a:ext cx="199913" cy="19432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22919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More examples</a:t>
            </a:r>
            <a:endParaRPr lang="en-NZ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29" y="5161897"/>
            <a:ext cx="3299738" cy="1516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84784"/>
            <a:ext cx="3388292" cy="155670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828" y="3428999"/>
            <a:ext cx="3276364" cy="150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4603052" y="3762144"/>
            <a:ext cx="216024" cy="2051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Oval 6"/>
          <p:cNvSpPr/>
          <p:nvPr/>
        </p:nvSpPr>
        <p:spPr>
          <a:xfrm>
            <a:off x="5147676" y="5306830"/>
            <a:ext cx="180020" cy="2017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Oval 7"/>
          <p:cNvSpPr/>
          <p:nvPr/>
        </p:nvSpPr>
        <p:spPr>
          <a:xfrm>
            <a:off x="5114267" y="4444743"/>
            <a:ext cx="215426" cy="20172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Oval 8"/>
          <p:cNvSpPr/>
          <p:nvPr/>
        </p:nvSpPr>
        <p:spPr>
          <a:xfrm>
            <a:off x="5270912" y="1692888"/>
            <a:ext cx="216024" cy="2160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TextBox 9"/>
          <p:cNvSpPr txBox="1"/>
          <p:nvPr/>
        </p:nvSpPr>
        <p:spPr>
          <a:xfrm>
            <a:off x="1763688" y="2132856"/>
            <a:ext cx="116410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OB150966</a:t>
            </a:r>
          </a:p>
          <a:p>
            <a:endParaRPr lang="en-NZ" dirty="0"/>
          </a:p>
          <a:p>
            <a:endParaRPr lang="en-NZ" dirty="0" smtClean="0"/>
          </a:p>
          <a:p>
            <a:endParaRPr lang="en-NZ" dirty="0"/>
          </a:p>
          <a:p>
            <a:endParaRPr lang="en-NZ" dirty="0" smtClean="0"/>
          </a:p>
          <a:p>
            <a:endParaRPr lang="en-NZ" dirty="0"/>
          </a:p>
          <a:p>
            <a:endParaRPr lang="en-NZ" dirty="0"/>
          </a:p>
          <a:p>
            <a:r>
              <a:rPr lang="en-NZ" dirty="0" smtClean="0"/>
              <a:t>OB120026</a:t>
            </a:r>
          </a:p>
          <a:p>
            <a:endParaRPr lang="en-NZ" dirty="0"/>
          </a:p>
          <a:p>
            <a:endParaRPr lang="en-NZ" dirty="0" smtClean="0"/>
          </a:p>
          <a:p>
            <a:endParaRPr lang="en-NZ" dirty="0"/>
          </a:p>
          <a:p>
            <a:endParaRPr lang="en-NZ" dirty="0" smtClean="0"/>
          </a:p>
          <a:p>
            <a:endParaRPr lang="en-NZ" dirty="0"/>
          </a:p>
          <a:p>
            <a:r>
              <a:rPr lang="en-NZ" dirty="0" smtClean="0"/>
              <a:t>OB161195</a:t>
            </a:r>
          </a:p>
          <a:p>
            <a:endParaRPr lang="en-NZ" dirty="0"/>
          </a:p>
          <a:p>
            <a:endParaRPr lang="en-NZ" dirty="0" smtClean="0"/>
          </a:p>
          <a:p>
            <a:endParaRPr lang="en-NZ" dirty="0"/>
          </a:p>
          <a:p>
            <a:endParaRPr lang="en-NZ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9708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9" y="-2429"/>
            <a:ext cx="9036496" cy="1143000"/>
          </a:xfrm>
        </p:spPr>
        <p:txBody>
          <a:bodyPr>
            <a:normAutofit/>
          </a:bodyPr>
          <a:lstStyle/>
          <a:p>
            <a:r>
              <a:rPr lang="en-NZ" sz="3600" dirty="0" smtClean="0"/>
              <a:t>The planet mass function beyond the snowline  </a:t>
            </a:r>
            <a:endParaRPr lang="en-NZ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99219"/>
            <a:ext cx="2664296" cy="2138855"/>
          </a:xfrm>
        </p:spPr>
      </p:pic>
      <p:sp>
        <p:nvSpPr>
          <p:cNvPr id="5" name="TextBox 4"/>
          <p:cNvSpPr txBox="1"/>
          <p:nvPr/>
        </p:nvSpPr>
        <p:spPr>
          <a:xfrm>
            <a:off x="395536" y="4149080"/>
            <a:ext cx="25202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b="1" dirty="0" smtClean="0"/>
              <a:t>  </a:t>
            </a:r>
            <a:r>
              <a:rPr lang="en-NZ" sz="2000" dirty="0" smtClean="0"/>
              <a:t>PLANET, </a:t>
            </a:r>
            <a:r>
              <a:rPr lang="en-NZ" sz="2000" dirty="0" err="1" smtClean="0"/>
              <a:t>Cassan</a:t>
            </a:r>
            <a:r>
              <a:rPr lang="en-NZ" sz="2000" dirty="0" smtClean="0"/>
              <a:t> et al,                   </a:t>
            </a:r>
          </a:p>
          <a:p>
            <a:r>
              <a:rPr lang="en-NZ" sz="2000" dirty="0" smtClean="0"/>
              <a:t>  Nature </a:t>
            </a:r>
            <a:r>
              <a:rPr lang="en-NZ" sz="2000" dirty="0"/>
              <a:t>48, 167, 2012 </a:t>
            </a:r>
            <a:r>
              <a:rPr lang="en-NZ" sz="2000" dirty="0" smtClean="0"/>
              <a:t>                   </a:t>
            </a:r>
            <a:endParaRPr lang="en-NZ" sz="2000" dirty="0"/>
          </a:p>
          <a:p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10" y="1412776"/>
            <a:ext cx="2620863" cy="2507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556" y="1854379"/>
            <a:ext cx="2481828" cy="2163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5591" y="4185027"/>
            <a:ext cx="21868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dirty="0" smtClean="0"/>
              <a:t>OGLE-MOA-WISE</a:t>
            </a:r>
          </a:p>
          <a:p>
            <a:r>
              <a:rPr lang="en-NZ" sz="2000" dirty="0" err="1" smtClean="0"/>
              <a:t>Shvartzvald</a:t>
            </a:r>
            <a:r>
              <a:rPr lang="en-NZ" sz="2000" dirty="0" smtClean="0"/>
              <a:t> et al </a:t>
            </a:r>
          </a:p>
          <a:p>
            <a:r>
              <a:rPr lang="en-NZ" sz="2000" dirty="0" smtClean="0"/>
              <a:t>MNRAS 457, 4089, </a:t>
            </a:r>
          </a:p>
          <a:p>
            <a:r>
              <a:rPr lang="en-NZ" sz="2000" dirty="0" smtClean="0"/>
              <a:t>2016</a:t>
            </a:r>
            <a:endParaRPr lang="en-NZ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795566" y="4209095"/>
            <a:ext cx="18710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dirty="0" smtClean="0"/>
              <a:t>MOA, Suzuki et</a:t>
            </a:r>
          </a:p>
          <a:p>
            <a:r>
              <a:rPr lang="en-NZ" sz="2000" dirty="0" smtClean="0"/>
              <a:t>al, </a:t>
            </a:r>
            <a:r>
              <a:rPr lang="en-NZ" sz="2000" dirty="0" err="1" smtClean="0"/>
              <a:t>ApJ</a:t>
            </a:r>
            <a:r>
              <a:rPr lang="en-NZ" sz="2000" dirty="0" smtClean="0"/>
              <a:t>  833, 145</a:t>
            </a:r>
          </a:p>
          <a:p>
            <a:r>
              <a:rPr lang="en-NZ" sz="2000" dirty="0" smtClean="0"/>
              <a:t>2017</a:t>
            </a:r>
            <a:endParaRPr lang="en-NZ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483768" y="5661248"/>
            <a:ext cx="4663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dirty="0">
                <a:solidFill>
                  <a:srgbClr val="FF0000"/>
                </a:solidFill>
              </a:rPr>
              <a:t>Need more data at low masses</a:t>
            </a:r>
          </a:p>
          <a:p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162421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NZ" sz="3600" dirty="0" smtClean="0"/>
              <a:t>Few detections at low mass</a:t>
            </a:r>
            <a:endParaRPr lang="en-NZ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80" y="2636912"/>
            <a:ext cx="3160609" cy="30243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64" y="3068960"/>
            <a:ext cx="2795240" cy="25124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5962" y="1844824"/>
            <a:ext cx="2311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 smtClean="0"/>
              <a:t>OGLE-MOA-Wise</a:t>
            </a:r>
          </a:p>
          <a:p>
            <a:r>
              <a:rPr lang="en-NZ" sz="2400" dirty="0" smtClean="0"/>
              <a:t>    </a:t>
            </a:r>
            <a:r>
              <a:rPr lang="en-NZ" sz="2400" dirty="0" smtClean="0"/>
              <a:t>(</a:t>
            </a:r>
            <a:r>
              <a:rPr lang="en-NZ" sz="2400" dirty="0"/>
              <a:t>4</a:t>
            </a:r>
            <a:r>
              <a:rPr lang="en-NZ" sz="2400" dirty="0" smtClean="0"/>
              <a:t> </a:t>
            </a:r>
            <a:r>
              <a:rPr lang="en-NZ" sz="2400" dirty="0" smtClean="0"/>
              <a:t>years)</a:t>
            </a:r>
            <a:endParaRPr lang="en-NZ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868144" y="1918806"/>
            <a:ext cx="11887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dirty="0" smtClean="0"/>
              <a:t>   MOA</a:t>
            </a:r>
          </a:p>
          <a:p>
            <a:r>
              <a:rPr lang="en-NZ" sz="2000" dirty="0" smtClean="0"/>
              <a:t>(6 </a:t>
            </a:r>
            <a:r>
              <a:rPr lang="en-NZ" sz="2400" dirty="0" smtClean="0"/>
              <a:t>years</a:t>
            </a:r>
            <a:r>
              <a:rPr lang="en-NZ" sz="2000" dirty="0" smtClean="0"/>
              <a:t>)</a:t>
            </a:r>
            <a:endParaRPr lang="en-NZ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411760" y="6165304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/>
              <a:t>Single detections                       Nil detections</a:t>
            </a:r>
            <a:endParaRPr lang="en-NZ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619672" y="5373216"/>
            <a:ext cx="108012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058033" y="5373216"/>
            <a:ext cx="857783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67944" y="5301208"/>
            <a:ext cx="1944216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796136" y="5301208"/>
            <a:ext cx="144016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580112" y="5301208"/>
            <a:ext cx="21602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090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682" y="116632"/>
            <a:ext cx="822960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100 events with magnification 50 - 200</a:t>
            </a:r>
            <a:endParaRPr lang="en-NZ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0" y="2780928"/>
            <a:ext cx="8627200" cy="2160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3580" y="3746940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 smtClean="0"/>
              <a:t>(0.67)   0.251                   (0.36)   0.154                     (0.11)   0.055                  (0.0)     0.0                          (0.0)    0.0</a:t>
            </a:r>
          </a:p>
          <a:p>
            <a:r>
              <a:rPr lang="en-NZ" sz="1200" dirty="0" smtClean="0"/>
              <a:t>(0.67)   0.214                   (0.53)   0.196                     (0.23)   0.099                  (0.04)   0.020                      (0.0)    0.0</a:t>
            </a:r>
          </a:p>
          <a:p>
            <a:r>
              <a:rPr lang="en-NZ" sz="1200" dirty="0" smtClean="0"/>
              <a:t>(0.67)   0.179                   (0.62)   0.190                     (0.36)   0.129                  (0.12)   0.049                      (0.0)    0.0</a:t>
            </a:r>
          </a:p>
          <a:p>
            <a:r>
              <a:rPr lang="en-NZ" sz="1200" dirty="0" smtClean="0"/>
              <a:t>(0.67)   0.161                   (0.65)   0.182                     (0.42)   0.134                  (0.20)   0.072                      (0.01)  0.004</a:t>
            </a:r>
          </a:p>
          <a:p>
            <a:r>
              <a:rPr lang="en-NZ" sz="1200" dirty="0" smtClean="0"/>
              <a:t>(0.67)   0.147                   (0.67)   0.168                     (0.44)   0.129                  (0.23)   0.076                      (0.06)  0.025</a:t>
            </a:r>
            <a:endParaRPr lang="en-NZ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07505" y="5096662"/>
            <a:ext cx="8882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solidFill>
                  <a:srgbClr val="FF0000"/>
                </a:solidFill>
              </a:rPr>
              <a:t>Assumes the MOA  mass function and the FWHM of each high mag event is monitored continuously with 1-2m telescopes  (Abe et al, MNRAS  431, 2975, 2013)</a:t>
            </a:r>
          </a:p>
          <a:p>
            <a:endParaRPr lang="en-NZ" sz="2000" dirty="0" smtClean="0">
              <a:solidFill>
                <a:srgbClr val="FF0000"/>
              </a:solidFill>
            </a:endParaRPr>
          </a:p>
          <a:p>
            <a:r>
              <a:rPr lang="en-NZ" sz="2000" dirty="0" smtClean="0">
                <a:solidFill>
                  <a:srgbClr val="FF0000"/>
                </a:solidFill>
              </a:rPr>
              <a:t>A total of approximately 3 planets detected with masses (1-6)M</a:t>
            </a:r>
            <a:r>
              <a:rPr lang="en-NZ" sz="2000" baseline="-25000" dirty="0" smtClean="0">
                <a:solidFill>
                  <a:srgbClr val="FF0000"/>
                </a:solidFill>
              </a:rPr>
              <a:t>E</a:t>
            </a:r>
            <a:r>
              <a:rPr lang="en-NZ" sz="2000" dirty="0" smtClean="0">
                <a:solidFill>
                  <a:srgbClr val="FF0000"/>
                </a:solidFill>
              </a:rPr>
              <a:t> and separations </a:t>
            </a:r>
            <a:r>
              <a:rPr lang="en-NZ" sz="2000" dirty="0" err="1" smtClean="0">
                <a:solidFill>
                  <a:srgbClr val="FF0000"/>
                </a:solidFill>
              </a:rPr>
              <a:t>approx</a:t>
            </a:r>
            <a:r>
              <a:rPr lang="en-NZ" sz="2000" dirty="0" smtClean="0">
                <a:solidFill>
                  <a:srgbClr val="FF0000"/>
                </a:solidFill>
              </a:rPr>
              <a:t> 2 – 4 AU per 100 monitored events (3 years) </a:t>
            </a:r>
            <a:endParaRPr lang="en-NZ" sz="20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331640" y="3681028"/>
            <a:ext cx="1410740" cy="36004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077470" y="2244504"/>
            <a:ext cx="590774" cy="1404156"/>
          </a:xfrm>
          <a:prstGeom prst="straightConnector1">
            <a:avLst/>
          </a:prstGeom>
          <a:ln w="1270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8140" y="1723039"/>
            <a:ext cx="391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rgbClr val="0000FF"/>
                </a:solidFill>
              </a:rPr>
              <a:t>(detection efficiency)   no. of detections</a:t>
            </a:r>
            <a:endParaRPr lang="en-NZ" dirty="0">
              <a:solidFill>
                <a:srgbClr val="0000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7880" y="1638345"/>
            <a:ext cx="4176464" cy="53871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6763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3" y="-99392"/>
            <a:ext cx="914400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What might have been, and what will be </a:t>
            </a:r>
            <a:endParaRPr lang="en-NZ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9265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/>
              <a:t>                 LCOGT network                                                          KMT network</a:t>
            </a:r>
          </a:p>
          <a:p>
            <a:r>
              <a:rPr lang="en-NZ" sz="2000" dirty="0" smtClean="0"/>
              <a:t>           1m follow-up telescopes                                           1.6m survey telescopes          </a:t>
            </a:r>
          </a:p>
          <a:p>
            <a:r>
              <a:rPr lang="en-NZ" sz="2000" dirty="0" smtClean="0"/>
              <a:t>        Chile, South Africa, Australia                                 Chile</a:t>
            </a:r>
            <a:r>
              <a:rPr lang="en-NZ" sz="2000" dirty="0"/>
              <a:t>, South Africa, Australia  </a:t>
            </a:r>
          </a:p>
          <a:p>
            <a:endParaRPr lang="en-NZ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04" y="2235592"/>
            <a:ext cx="3448288" cy="2075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45" y="2213986"/>
            <a:ext cx="3565028" cy="21452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804" y="4581128"/>
            <a:ext cx="8510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Monitor OGLE-MOA moderately                               Detect moderately high mag events</a:t>
            </a:r>
          </a:p>
          <a:p>
            <a:r>
              <a:rPr lang="en-NZ" dirty="0" smtClean="0"/>
              <a:t>high mag alerts (~ 30 available per                            (~ 30 per year). </a:t>
            </a:r>
          </a:p>
          <a:p>
            <a:r>
              <a:rPr lang="en-NZ" dirty="0" smtClean="0"/>
              <a:t>year).                                </a:t>
            </a:r>
          </a:p>
          <a:p>
            <a:r>
              <a:rPr lang="en-NZ" dirty="0" smtClean="0"/>
              <a:t>Detect ~ 1 low mass planet per                                  Will detect ~ 1 low mass planet per year according to the MOA mass                                year according to MOA mass function. function.                                  </a:t>
            </a:r>
          </a:p>
          <a:p>
            <a:r>
              <a:rPr lang="en-NZ" dirty="0" smtClean="0"/>
              <a:t>But FWHMs not monitored.                                         E.g., OB161195                                                               </a:t>
            </a:r>
          </a:p>
          <a:p>
            <a:r>
              <a:rPr lang="en-NZ" dirty="0" smtClean="0"/>
              <a:t>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50670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13" y="0"/>
            <a:ext cx="8229600" cy="1143000"/>
          </a:xfrm>
        </p:spPr>
        <p:txBody>
          <a:bodyPr/>
          <a:lstStyle/>
          <a:p>
            <a:r>
              <a:rPr lang="en-NZ" dirty="0" smtClean="0"/>
              <a:t>Pioneer papers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11732"/>
            <a:ext cx="5939028" cy="1901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55" y="3238784"/>
            <a:ext cx="5957316" cy="2157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53" y="5647620"/>
            <a:ext cx="598932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1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Summary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sz="2400" dirty="0" smtClean="0"/>
              <a:t>High mag technique sensitive to low-mass planets </a:t>
            </a:r>
          </a:p>
          <a:p>
            <a:r>
              <a:rPr lang="en-NZ" sz="2400" dirty="0" smtClean="0"/>
              <a:t>Provides a “snapshot” of a planetary system near the Einstein ring</a:t>
            </a:r>
          </a:p>
          <a:p>
            <a:r>
              <a:rPr lang="en-NZ" sz="2400" dirty="0" smtClean="0"/>
              <a:t>Multi-planets detectable</a:t>
            </a:r>
          </a:p>
          <a:p>
            <a:r>
              <a:rPr lang="en-NZ" sz="2400" dirty="0" smtClean="0"/>
              <a:t>Statistics ok </a:t>
            </a:r>
          </a:p>
          <a:p>
            <a:r>
              <a:rPr lang="en-NZ" sz="2400" dirty="0" smtClean="0"/>
              <a:t>No problems with low detection efficiencies </a:t>
            </a:r>
          </a:p>
          <a:p>
            <a:r>
              <a:rPr lang="en-NZ" sz="2400" dirty="0" smtClean="0"/>
              <a:t>Statistically unbiased and independent sample of events</a:t>
            </a:r>
          </a:p>
          <a:p>
            <a:r>
              <a:rPr lang="en-NZ" sz="2400" dirty="0" smtClean="0"/>
              <a:t>Other observations by MOA – free-floating planets, stellar shape, dark matter</a:t>
            </a:r>
          </a:p>
          <a:p>
            <a:r>
              <a:rPr lang="en-NZ" sz="2400" dirty="0" smtClean="0"/>
              <a:t>Future telescopes – SAAO, WFIRST   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291182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42391"/>
            <a:ext cx="822960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Possible free-floating planets</a:t>
            </a:r>
            <a:endParaRPr lang="en-NZ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8612683" cy="36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340768"/>
            <a:ext cx="471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  T. Sumi, K. </a:t>
            </a:r>
            <a:r>
              <a:rPr lang="en-NZ" dirty="0" err="1" smtClean="0"/>
              <a:t>Kamiya</a:t>
            </a:r>
            <a:r>
              <a:rPr lang="en-NZ" dirty="0" smtClean="0"/>
              <a:t> et al Nature 473, 349, 2011:-</a:t>
            </a:r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>
            <a:off x="1509442" y="6093296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>
                <a:solidFill>
                  <a:srgbClr val="FF0000"/>
                </a:solidFill>
              </a:rPr>
              <a:t>More data needed, preferably independent. </a:t>
            </a:r>
            <a:endParaRPr lang="en-N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83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Some recent events </a:t>
            </a:r>
            <a:endParaRPr lang="en-NZ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37695" y="1269580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  By MOA:-</a:t>
            </a: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59" y="4521435"/>
            <a:ext cx="2476173" cy="2113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85" y="4581128"/>
            <a:ext cx="2312111" cy="1973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396" y="4521435"/>
            <a:ext cx="2476175" cy="21130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3728" y="4892615"/>
            <a:ext cx="6840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 smtClean="0"/>
              <a:t>0.11d                                                     0.96d                                                  0.87d     </a:t>
            </a:r>
            <a:endParaRPr lang="en-NZ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9" y="1916832"/>
            <a:ext cx="4011430" cy="15186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91" y="1916832"/>
            <a:ext cx="4142194" cy="15236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9552" y="3996478"/>
            <a:ext cx="110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By OGLE:-</a:t>
            </a:r>
            <a:endParaRPr lang="en-NZ" dirty="0"/>
          </a:p>
        </p:txBody>
      </p:sp>
      <p:sp>
        <p:nvSpPr>
          <p:cNvPr id="17" name="TextBox 16"/>
          <p:cNvSpPr txBox="1"/>
          <p:nvPr/>
        </p:nvSpPr>
        <p:spPr>
          <a:xfrm>
            <a:off x="1663140" y="1732356"/>
            <a:ext cx="5519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dirty="0" smtClean="0"/>
              <a:t>     MB16053                                                                            MB17180</a:t>
            </a:r>
            <a:endParaRPr lang="en-NZ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354093" y="2095216"/>
            <a:ext cx="5171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dirty="0" smtClean="0"/>
              <a:t>  1.57d                                                                                    1.40d</a:t>
            </a:r>
            <a:endParaRPr lang="en-NZ" sz="1600" dirty="0"/>
          </a:p>
        </p:txBody>
      </p:sp>
    </p:spTree>
    <p:extLst>
      <p:ext uri="{BB962C8B-B14F-4D97-AF65-F5344CB8AC3E}">
        <p14:creationId xmlns:p14="http://schemas.microsoft.com/office/powerpoint/2010/main" val="1084081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6" y="10615"/>
            <a:ext cx="8229600" cy="1143000"/>
          </a:xfrm>
        </p:spPr>
        <p:txBody>
          <a:bodyPr>
            <a:normAutofit/>
          </a:bodyPr>
          <a:lstStyle/>
          <a:p>
            <a:r>
              <a:rPr lang="en-NZ" sz="4000" smtClean="0"/>
              <a:t>Stellar shape </a:t>
            </a:r>
            <a:endParaRPr lang="en-NZ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040578" y="5596507"/>
            <a:ext cx="3930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              a/b = 1.02 </a:t>
            </a:r>
            <a:r>
              <a:rPr lang="en-NZ" baseline="30000" dirty="0" smtClean="0"/>
              <a:t>+0.04</a:t>
            </a:r>
            <a:r>
              <a:rPr lang="en-NZ" dirty="0" smtClean="0"/>
              <a:t> </a:t>
            </a:r>
            <a:r>
              <a:rPr lang="en-NZ" baseline="-25000" dirty="0" smtClean="0"/>
              <a:t>-0.02</a:t>
            </a:r>
            <a:endParaRPr lang="en-NZ" dirty="0" smtClean="0"/>
          </a:p>
          <a:p>
            <a:r>
              <a:rPr lang="en-NZ" dirty="0" smtClean="0"/>
              <a:t>       Angular resolution = 0.04 µas</a:t>
            </a:r>
          </a:p>
          <a:p>
            <a:r>
              <a:rPr lang="en-NZ" dirty="0" smtClean="0"/>
              <a:t>N. </a:t>
            </a:r>
            <a:r>
              <a:rPr lang="en-NZ" dirty="0" err="1" smtClean="0"/>
              <a:t>Rattenbury</a:t>
            </a:r>
            <a:r>
              <a:rPr lang="en-NZ" dirty="0" smtClean="0"/>
              <a:t> et al, A&amp;A 439, 645, 2005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8144" y="4716637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a/b = </a:t>
            </a:r>
            <a:r>
              <a:rPr lang="en-NZ" dirty="0" smtClean="0"/>
              <a:t>1.02 ± 0.03 </a:t>
            </a:r>
            <a:r>
              <a:rPr lang="en-NZ" dirty="0" err="1" smtClean="0"/>
              <a:t>approx</a:t>
            </a:r>
            <a:endParaRPr lang="en-NZ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63329"/>
            <a:ext cx="3440348" cy="3168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4474592" cy="3303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704" y="1749800"/>
            <a:ext cx="194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MOA-2002-BLG-33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6011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en-NZ" sz="4000" dirty="0" smtClean="0"/>
              <a:t>Dark matter?</a:t>
            </a:r>
            <a:endParaRPr lang="en-NZ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1988840"/>
            <a:ext cx="4633033" cy="33347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5904008"/>
            <a:ext cx="6106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dirty="0" smtClean="0"/>
              <a:t>Presently hunting for 30 solar mass black holes by </a:t>
            </a:r>
          </a:p>
          <a:p>
            <a:r>
              <a:rPr lang="en-NZ" sz="2000" dirty="0" smtClean="0"/>
              <a:t>microlensing following the gravitational wave discoveries</a:t>
            </a:r>
            <a:endParaRPr lang="en-NZ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129652" y="1529426"/>
            <a:ext cx="405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dirty="0" smtClean="0"/>
              <a:t>Null result on brown dwarfs by MOA</a:t>
            </a:r>
            <a:endParaRPr lang="en-NZ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908436" y="5275400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 smtClean="0"/>
              <a:t>Abe et al AJ 118, 261, 1999</a:t>
            </a:r>
            <a:endParaRPr lang="en-NZ" sz="1600" dirty="0"/>
          </a:p>
        </p:txBody>
      </p:sp>
    </p:spTree>
    <p:extLst>
      <p:ext uri="{BB962C8B-B14F-4D97-AF65-F5344CB8AC3E}">
        <p14:creationId xmlns:p14="http://schemas.microsoft.com/office/powerpoint/2010/main" val="60345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-99392"/>
            <a:ext cx="9180512" cy="1143000"/>
          </a:xfrm>
        </p:spPr>
        <p:txBody>
          <a:bodyPr>
            <a:normAutofit fontScale="90000"/>
          </a:bodyPr>
          <a:lstStyle/>
          <a:p>
            <a:r>
              <a:rPr lang="en-NZ" sz="4000" dirty="0" smtClean="0"/>
              <a:t>Further information:  “Handbook of Exoplanets”</a:t>
            </a:r>
            <a:endParaRPr lang="en-NZ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5" y="1153697"/>
            <a:ext cx="3767720" cy="1848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87" y="1171753"/>
            <a:ext cx="1797479" cy="1671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0813"/>
            <a:ext cx="512064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158669"/>
            <a:ext cx="3672408" cy="1731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84682"/>
            <a:ext cx="2016224" cy="1659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073420"/>
            <a:ext cx="4394240" cy="18015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41186" y="5445224"/>
            <a:ext cx="3218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rgbClr val="FF0000"/>
                </a:solidFill>
              </a:rPr>
              <a:t>Yock contribution</a:t>
            </a:r>
            <a:r>
              <a:rPr lang="en-NZ" dirty="0" smtClean="0">
                <a:solidFill>
                  <a:srgbClr val="FF0000"/>
                </a:solidFill>
              </a:rPr>
              <a:t>o </a:t>
            </a:r>
            <a:r>
              <a:rPr lang="en-NZ" dirty="0" smtClean="0">
                <a:solidFill>
                  <a:srgbClr val="FF0000"/>
                </a:solidFill>
              </a:rPr>
              <a:t>be published </a:t>
            </a:r>
            <a:endParaRPr lang="en-NZ" dirty="0" smtClean="0">
              <a:solidFill>
                <a:srgbClr val="FF0000"/>
              </a:solidFill>
            </a:endParaRPr>
          </a:p>
          <a:p>
            <a:r>
              <a:rPr lang="en-NZ" dirty="0" smtClean="0">
                <a:solidFill>
                  <a:srgbClr val="FF0000"/>
                </a:solidFill>
              </a:rPr>
              <a:t>by Springer later </a:t>
            </a:r>
            <a:r>
              <a:rPr lang="en-NZ" dirty="0" smtClean="0">
                <a:solidFill>
                  <a:srgbClr val="FF0000"/>
                </a:solidFill>
              </a:rPr>
              <a:t>this year. </a:t>
            </a:r>
            <a:endParaRPr lang="en-N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1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62" y="-99392"/>
            <a:ext cx="11033775" cy="7272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55861" y="-99392"/>
            <a:ext cx="10528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 smtClean="0"/>
              <a:t>Welcome to visit NZ anytime. </a:t>
            </a:r>
          </a:p>
          <a:p>
            <a:pPr algn="ctr"/>
            <a:r>
              <a:rPr lang="en-NZ" sz="3200" dirty="0" smtClean="0"/>
              <a:t>Skiing good, seeing pretty good.</a:t>
            </a:r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354549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Plaque at Mt John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03" y="0"/>
            <a:ext cx="9470361" cy="6957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7938" y="116632"/>
            <a:ext cx="2595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4000" dirty="0" smtClean="0">
                <a:solidFill>
                  <a:schemeClr val="bg1"/>
                </a:solidFill>
              </a:rPr>
              <a:t>Polish Trails</a:t>
            </a:r>
            <a:endParaRPr lang="en-NZ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1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en-NZ" sz="3600" dirty="0" smtClean="0"/>
              <a:t>Rocket Lab NZ (Electron Rocket -150 kg payload)</a:t>
            </a:r>
            <a:endParaRPr lang="en-NZ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80" y="1400174"/>
            <a:ext cx="9195980" cy="59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20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2791" y="-99392"/>
            <a:ext cx="13208396" cy="7416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638" y="-6796"/>
            <a:ext cx="47028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dirty="0" smtClean="0"/>
              <a:t>2018 Microlensing Conference </a:t>
            </a:r>
          </a:p>
          <a:p>
            <a:r>
              <a:rPr lang="en-NZ" sz="2800" dirty="0" smtClean="0"/>
              <a:t>at the City of Sails in NZ</a:t>
            </a:r>
          </a:p>
          <a:p>
            <a:r>
              <a:rPr lang="en-NZ" sz="2800" dirty="0" smtClean="0"/>
              <a:t>25-28 January 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74912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832" y="-78397"/>
            <a:ext cx="9173856" cy="1059125"/>
          </a:xfrm>
        </p:spPr>
        <p:txBody>
          <a:bodyPr>
            <a:normAutofit/>
          </a:bodyPr>
          <a:lstStyle/>
          <a:p>
            <a:r>
              <a:rPr lang="en-NZ" sz="3600" dirty="0" smtClean="0"/>
              <a:t>JANZOS – Japan/Australia/NZ precursor to MOA </a:t>
            </a:r>
            <a:endParaRPr lang="en-NZ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1143" y="6381328"/>
            <a:ext cx="912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  Searched for cosmic rays from SN1987A from 1987 to 1994 – NZ Science Review 69</a:t>
            </a:r>
            <a:r>
              <a:rPr lang="en-NZ" dirty="0"/>
              <a:t>, 3, </a:t>
            </a:r>
            <a:r>
              <a:rPr lang="en-NZ" dirty="0" smtClean="0"/>
              <a:t>2012  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264" y="958596"/>
            <a:ext cx="9514034" cy="54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5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n-NZ" sz="4000" dirty="0" smtClean="0"/>
              <a:t>1994 – started gravitational microlensing  </a:t>
            </a:r>
            <a:endParaRPr lang="en-NZ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3222996" cy="4581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36" y="1235925"/>
            <a:ext cx="3168353" cy="4613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6021288"/>
            <a:ext cx="6294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 smtClean="0"/>
              <a:t>  MOA-1 1994-                                     MOA-2  2004-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2651621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40460"/>
            <a:ext cx="8229600" cy="1143000"/>
          </a:xfrm>
        </p:spPr>
        <p:txBody>
          <a:bodyPr/>
          <a:lstStyle/>
          <a:p>
            <a:r>
              <a:rPr lang="en-NZ" dirty="0" smtClean="0"/>
              <a:t>Watering can for LN2 for MOA1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222248"/>
            <a:ext cx="9180512" cy="654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9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250"/>
            <a:ext cx="9251286" cy="7118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0232" y="21989"/>
            <a:ext cx="2170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 smtClean="0"/>
              <a:t>MOA telescope</a:t>
            </a:r>
          </a:p>
          <a:p>
            <a:r>
              <a:rPr lang="en-NZ" sz="2400" dirty="0" smtClean="0"/>
              <a:t>Opening day</a:t>
            </a:r>
          </a:p>
          <a:p>
            <a:r>
              <a:rPr lang="en-NZ" sz="2400" dirty="0" smtClean="0"/>
              <a:t>December 2004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3733962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348" y="188640"/>
            <a:ext cx="8507288" cy="864096"/>
          </a:xfrm>
        </p:spPr>
        <p:txBody>
          <a:bodyPr>
            <a:normAutofit/>
          </a:bodyPr>
          <a:lstStyle/>
          <a:p>
            <a:r>
              <a:rPr lang="en-NZ" sz="4000" dirty="0" smtClean="0"/>
              <a:t>The method  </a:t>
            </a:r>
            <a:endParaRPr lang="en-NZ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431974" y="4424207"/>
            <a:ext cx="41074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dirty="0" smtClean="0"/>
              <a:t>Exoplanet detection – the lens star </a:t>
            </a:r>
          </a:p>
          <a:p>
            <a:r>
              <a:rPr lang="en-NZ" sz="2000" dirty="0" smtClean="0"/>
              <a:t>magnifies the source star, and the</a:t>
            </a:r>
          </a:p>
          <a:p>
            <a:r>
              <a:rPr lang="en-NZ" sz="2000" dirty="0" smtClean="0"/>
              <a:t>planet disrupts the magnified image. </a:t>
            </a:r>
            <a:endParaRPr lang="en-NZ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355976" y="2276872"/>
            <a:ext cx="28712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/>
              <a:t>Dark objects detectable. </a:t>
            </a:r>
          </a:p>
          <a:p>
            <a:endParaRPr lang="en-NZ" dirty="0"/>
          </a:p>
        </p:txBody>
      </p:sp>
      <p:pic>
        <p:nvPicPr>
          <p:cNvPr id="3" name="Plastic1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540" y="1124744"/>
            <a:ext cx="3552395" cy="2664296"/>
          </a:xfrm>
          <a:prstGeom prst="rect">
            <a:avLst/>
          </a:prstGeom>
        </p:spPr>
      </p:pic>
      <p:pic>
        <p:nvPicPr>
          <p:cNvPr id="4" name="Plastic17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3933056"/>
            <a:ext cx="3780419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68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7760</TotalTime>
  <Words>2638</Words>
  <Application>Microsoft Macintosh PowerPoint</Application>
  <PresentationFormat>On-screen Show (4:3)</PresentationFormat>
  <Paragraphs>337</Paragraphs>
  <Slides>49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23 Years of Gravitational Microlensing by the Japan/NZ/USA MOA Project</vt:lpstr>
      <vt:lpstr>Abstract</vt:lpstr>
      <vt:lpstr> A pleasure  </vt:lpstr>
      <vt:lpstr>Pioneer papers</vt:lpstr>
      <vt:lpstr>JANZOS – Japan/Australia/NZ precursor to MOA </vt:lpstr>
      <vt:lpstr>1994 – started gravitational microlensing  </vt:lpstr>
      <vt:lpstr>Watering can for LN2 for MOA1</vt:lpstr>
      <vt:lpstr>PowerPoint Presentation</vt:lpstr>
      <vt:lpstr>The method  </vt:lpstr>
      <vt:lpstr>Targets – Magellanic Clouds and the Galactic Bulge</vt:lpstr>
      <vt:lpstr>MACHO-95-BLG-30</vt:lpstr>
      <vt:lpstr>High magnification technique for planets</vt:lpstr>
      <vt:lpstr>MACHO-98-BLG-35</vt:lpstr>
      <vt:lpstr>Difference imaging</vt:lpstr>
      <vt:lpstr>PowerPoint Presentation</vt:lpstr>
      <vt:lpstr>First microlensing planet – July 2003</vt:lpstr>
      <vt:lpstr>Race for the highest magnification</vt:lpstr>
      <vt:lpstr>Manchester workshop (2007)</vt:lpstr>
      <vt:lpstr>Loss of sensitivity at highest magnification</vt:lpstr>
      <vt:lpstr>Dependence on hour angle</vt:lpstr>
      <vt:lpstr>Dependence on separation   </vt:lpstr>
      <vt:lpstr>Typical detections </vt:lpstr>
      <vt:lpstr>Planetary magnification maps  </vt:lpstr>
      <vt:lpstr>Fermi’s two approaches to physics </vt:lpstr>
      <vt:lpstr>Image plane picture  </vt:lpstr>
      <vt:lpstr>Check with OB150966 (mag = 87)</vt:lpstr>
      <vt:lpstr>OB061195/MB06350 (mag = 19)</vt:lpstr>
      <vt:lpstr>Two planet system  ̶  OB120026 (Amax= 106)</vt:lpstr>
      <vt:lpstr>Physical interpretation of high mag planets </vt:lpstr>
      <vt:lpstr>Einstein arcs for OB161195</vt:lpstr>
      <vt:lpstr>Measuring planetary mass function at low mass</vt:lpstr>
      <vt:lpstr>Detection efficiency </vt:lpstr>
      <vt:lpstr>Typical results</vt:lpstr>
      <vt:lpstr>Examples: first two high mag planets </vt:lpstr>
      <vt:lpstr>More examples</vt:lpstr>
      <vt:lpstr>The planet mass function beyond the snowline  </vt:lpstr>
      <vt:lpstr>Few detections at low mass</vt:lpstr>
      <vt:lpstr>100 events with magnification 50 - 200</vt:lpstr>
      <vt:lpstr>What might have been, and what will be </vt:lpstr>
      <vt:lpstr>Summary</vt:lpstr>
      <vt:lpstr>Possible free-floating planets</vt:lpstr>
      <vt:lpstr>Some recent events </vt:lpstr>
      <vt:lpstr>Stellar shape </vt:lpstr>
      <vt:lpstr>Dark matter?</vt:lpstr>
      <vt:lpstr>Further information:  “Handbook of Exoplanets”</vt:lpstr>
      <vt:lpstr>PowerPoint Presentation</vt:lpstr>
      <vt:lpstr>Plaque at Mt John</vt:lpstr>
      <vt:lpstr>Rocket Lab NZ (Electron Rocket -150 kg payload)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 planet mass function  and a fly’s-eye ‘evryscope’ at Antactica</dc:title>
  <dc:creator>Phil</dc:creator>
  <cp:lastModifiedBy>David Bennett</cp:lastModifiedBy>
  <cp:revision>927</cp:revision>
  <dcterms:created xsi:type="dcterms:W3CDTF">2015-12-16T23:29:01Z</dcterms:created>
  <dcterms:modified xsi:type="dcterms:W3CDTF">2017-07-24T10:35:06Z</dcterms:modified>
</cp:coreProperties>
</file>