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04" r:id="rId3"/>
    <p:sldId id="316" r:id="rId4"/>
    <p:sldId id="257" r:id="rId5"/>
    <p:sldId id="276" r:id="rId6"/>
    <p:sldId id="277" r:id="rId7"/>
    <p:sldId id="297" r:id="rId8"/>
    <p:sldId id="278" r:id="rId9"/>
    <p:sldId id="279" r:id="rId10"/>
    <p:sldId id="280" r:id="rId11"/>
    <p:sldId id="281" r:id="rId12"/>
    <p:sldId id="298" r:id="rId13"/>
    <p:sldId id="299" r:id="rId14"/>
    <p:sldId id="314" r:id="rId15"/>
    <p:sldId id="313" r:id="rId16"/>
    <p:sldId id="302" r:id="rId17"/>
    <p:sldId id="287" r:id="rId18"/>
    <p:sldId id="288" r:id="rId19"/>
    <p:sldId id="307" r:id="rId20"/>
    <p:sldId id="303" r:id="rId21"/>
    <p:sldId id="315" r:id="rId22"/>
    <p:sldId id="309" r:id="rId23"/>
    <p:sldId id="308" r:id="rId24"/>
    <p:sldId id="305" r:id="rId25"/>
    <p:sldId id="289" r:id="rId26"/>
    <p:sldId id="300" r:id="rId27"/>
    <p:sldId id="3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656"/>
  </p:normalViewPr>
  <p:slideViewPr>
    <p:cSldViewPr snapToGrid="0" snapToObjects="1">
      <p:cViewPr varScale="1">
        <p:scale>
          <a:sx n="81" d="100"/>
          <a:sy n="81" d="100"/>
        </p:scale>
        <p:origin x="2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52B13-9C76-5340-A308-810140143C5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C76B5-4E59-4A41-99B5-FBCA09770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2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9766207-26AE-8C42-95EB-551B7103DF3A}" type="slidenum">
              <a:rPr lang="en-GB"/>
              <a:pPr/>
              <a:t>5</a:t>
            </a:fld>
            <a:endParaRPr lang="en-GB"/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6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628DD58-44B0-5948-992F-B3189FC3048C}" type="slidenum">
              <a:rPr lang="en-GB"/>
              <a:pPr/>
              <a:t>6</a:t>
            </a:fld>
            <a:endParaRPr lang="en-GB"/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7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06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6FFE319-306D-7043-986C-7510ADF94B45}" type="slidenum">
              <a:rPr lang="en-GB"/>
              <a:pPr/>
              <a:t>8</a:t>
            </a:fld>
            <a:endParaRPr lang="en-GB"/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05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3F4406F-5638-6749-8CBC-B32406CD17BC}" type="slidenum">
              <a:rPr lang="en-GB"/>
              <a:pPr/>
              <a:t>9</a:t>
            </a:fld>
            <a:endParaRPr lang="en-GB"/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4E98908-1CF6-974F-92F3-6B48C13A00FA}" type="slidenum">
              <a:rPr lang="en-GB"/>
              <a:pPr/>
              <a:t>10</a:t>
            </a:fld>
            <a:endParaRPr lang="en-GB"/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68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4AC6ADF-B008-B446-A937-BB3DDA7C9019}" type="slidenum">
              <a:rPr lang="en-GB"/>
              <a:pPr/>
              <a:t>11</a:t>
            </a:fld>
            <a:endParaRPr lang="en-GB"/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2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8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4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9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7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8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4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805E-B4A2-BD42-B0C7-73942D545BF3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F66D6-1D56-4A4B-990B-C03372FB1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000" dirty="0" smtClean="0"/>
              <a:t>Structural Properties of OGLE Cepheid and RR </a:t>
            </a:r>
            <a:r>
              <a:rPr lang="en-US" sz="3000" dirty="0" err="1" smtClean="0"/>
              <a:t>Lyrae</a:t>
            </a:r>
            <a:r>
              <a:rPr lang="en-US" sz="3000" dirty="0" smtClean="0"/>
              <a:t> light curves and multiphase PC/PL relations: comparisons between theory and observations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Shashi M. Kanbur</a:t>
            </a:r>
          </a:p>
          <a:p>
            <a:r>
              <a:rPr lang="en-US" dirty="0" smtClean="0"/>
              <a:t>SUNY Oswego</a:t>
            </a:r>
          </a:p>
          <a:p>
            <a:r>
              <a:rPr lang="en-US" dirty="0" smtClean="0"/>
              <a:t>Celebrating 25 Years of the OGLE project: Warsaw July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633514"/>
            <a:ext cx="8229600" cy="609398"/>
          </a:xfrm>
        </p:spPr>
        <p:txBody>
          <a:bodyPr vert="horz" lIns="0" tIns="0" rIns="0" bIns="0" rtlCol="0" anchor="ctr" anchorCtr="0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387798"/>
          </a:xfrm>
        </p:spPr>
        <p:txBody>
          <a:bodyPr vert="horz" lIns="0" tIns="0" rIns="0" bIns="0" rtlCol="0">
            <a:spAutoFit/>
          </a:bodyPr>
          <a:lstStyle/>
          <a:p>
            <a:pPr eaLnBrk="1" hangingPunct="1"/>
            <a:endParaRPr lang="en-US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633514"/>
            <a:ext cx="8229600" cy="609398"/>
          </a:xfrm>
        </p:spPr>
        <p:txBody>
          <a:bodyPr vert="horz" lIns="0" tIns="0" rIns="0" bIns="0" rtlCol="0" anchor="ctr" anchorCtr="0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387798"/>
          </a:xfrm>
        </p:spPr>
        <p:txBody>
          <a:bodyPr vert="horz" lIns="0" tIns="0" rIns="0" bIns="0" rtlCol="0">
            <a:spAutoFit/>
          </a:bodyPr>
          <a:lstStyle/>
          <a:p>
            <a:pPr eaLnBrk="1" hangingPunct="1"/>
            <a:endParaRPr lang="en-US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RR </a:t>
            </a:r>
            <a:r>
              <a:rPr lang="en-US" dirty="0" err="1" smtClean="0"/>
              <a:t>Lyraes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85" y="1825625"/>
            <a:ext cx="7252230" cy="4351338"/>
          </a:xfrm>
        </p:spPr>
      </p:pic>
    </p:spTree>
    <p:extLst>
      <p:ext uri="{BB962C8B-B14F-4D97-AF65-F5344CB8AC3E}">
        <p14:creationId xmlns:p14="http://schemas.microsoft.com/office/powerpoint/2010/main" val="211863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Cepheids</a:t>
            </a:r>
            <a:r>
              <a:rPr lang="en-US" dirty="0" smtClean="0"/>
              <a:t>/RR </a:t>
            </a:r>
            <a:r>
              <a:rPr lang="en-US" dirty="0" err="1" smtClean="0"/>
              <a:t>Lyraes</a:t>
            </a:r>
            <a:r>
              <a:rPr lang="en-US" dirty="0" smtClean="0"/>
              <a:t> First Overtone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7" y="1935983"/>
            <a:ext cx="590160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89" y="1935983"/>
            <a:ext cx="50922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OGLE IV: </a:t>
            </a:r>
            <a:r>
              <a:rPr lang="en-US" smtClean="0"/>
              <a:t>RRab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65" y="1954213"/>
            <a:ext cx="3481070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4" y="1954213"/>
            <a:ext cx="4567237" cy="41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93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OGLE IV: </a:t>
            </a:r>
            <a:r>
              <a:rPr lang="en-US" dirty="0" err="1" smtClean="0"/>
              <a:t>RRc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39" y="1897063"/>
            <a:ext cx="404558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1897062"/>
            <a:ext cx="427672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40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Multiphase and </a:t>
            </a:r>
            <a:r>
              <a:rPr lang="en-US" dirty="0" err="1" smtClean="0"/>
              <a:t>NonLinearity</a:t>
            </a:r>
            <a:endParaRPr lang="en-US" dirty="0"/>
          </a:p>
        </p:txBody>
      </p:sp>
      <p:pic>
        <p:nvPicPr>
          <p:cNvPr id="4" name="animated_PbF4d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866568"/>
            <a:ext cx="4351337" cy="4351338"/>
          </a:xfrm>
        </p:spPr>
      </p:pic>
      <p:pic>
        <p:nvPicPr>
          <p:cNvPr id="5" name="animated_lmc_PC(1)_s3tyk7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7801" y="1866568"/>
            <a:ext cx="5499715" cy="42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1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  SMC FU PC relation using OGLE </a:t>
            </a:r>
            <a:r>
              <a:rPr lang="en-US" sz="4000" dirty="0" smtClean="0"/>
              <a:t>IV </a:t>
            </a:r>
            <a:r>
              <a:rPr lang="en-US" sz="4000" dirty="0"/>
              <a:t>V-I </a:t>
            </a:r>
            <a:r>
              <a:rPr lang="en-US" sz="4444" dirty="0"/>
              <a:t>data</a:t>
            </a:r>
            <a:endParaRPr lang="en-US" dirty="0"/>
          </a:p>
        </p:txBody>
      </p:sp>
      <p:pic>
        <p:nvPicPr>
          <p:cNvPr id="4" name="Content Placeholder 3" descr="cvm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9879" r="-79879"/>
          <a:stretch>
            <a:fillRect/>
          </a:stretch>
        </p:blipFill>
        <p:spPr>
          <a:xfrm rot="5400000">
            <a:off x="-327821" y="1547014"/>
            <a:ext cx="8229600" cy="4525963"/>
          </a:xfrm>
        </p:spPr>
      </p:pic>
      <p:pic>
        <p:nvPicPr>
          <p:cNvPr id="5" name="Picture 4" descr="smcr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96882" y="1539081"/>
            <a:ext cx="3124199" cy="4618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713550"/>
          </a:xfrm>
        </p:spPr>
        <p:txBody>
          <a:bodyPr>
            <a:normAutofit/>
          </a:bodyPr>
          <a:lstStyle/>
          <a:p>
            <a:r>
              <a:rPr lang="en-US" sz="3200" dirty="0"/>
              <a:t>   FO MC Possible Non-Linearity at short periods</a:t>
            </a:r>
          </a:p>
        </p:txBody>
      </p:sp>
      <p:pic>
        <p:nvPicPr>
          <p:cNvPr id="4" name="Content Placeholder 3" descr="ogle_lmc_fo_ceph_logP_vs_co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940" r="-14940"/>
          <a:stretch>
            <a:fillRect/>
          </a:stretch>
        </p:blipFill>
        <p:spPr>
          <a:xfrm>
            <a:off x="838200" y="1417639"/>
            <a:ext cx="5867400" cy="2697162"/>
          </a:xfrm>
        </p:spPr>
      </p:pic>
      <p:pic>
        <p:nvPicPr>
          <p:cNvPr id="5" name="Picture 4" descr="ogle_lmc_fo_ceph_logP_vs_i_ma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417638"/>
            <a:ext cx="4648200" cy="2697162"/>
          </a:xfrm>
          <a:prstGeom prst="rect">
            <a:avLst/>
          </a:prstGeom>
        </p:spPr>
      </p:pic>
      <p:pic>
        <p:nvPicPr>
          <p:cNvPr id="6" name="Picture 5" descr="ogle_smc_fo_ceph_logP_vs_co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4114800"/>
            <a:ext cx="4495800" cy="2667000"/>
          </a:xfrm>
          <a:prstGeom prst="rect">
            <a:avLst/>
          </a:prstGeom>
        </p:spPr>
      </p:pic>
      <p:pic>
        <p:nvPicPr>
          <p:cNvPr id="7" name="Picture 6" descr="ogle_smc_fo_ceph_logP_vs_i_ma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4114801"/>
            <a:ext cx="44196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49" y="365125"/>
            <a:ext cx="8761863" cy="6349574"/>
          </a:xfrm>
        </p:spPr>
      </p:pic>
    </p:spTree>
    <p:extLst>
      <p:ext uri="{BB962C8B-B14F-4D97-AF65-F5344CB8AC3E}">
        <p14:creationId xmlns:p14="http://schemas.microsoft.com/office/powerpoint/2010/main" val="1002158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Lucas </a:t>
            </a:r>
            <a:r>
              <a:rPr lang="en-US" dirty="0" err="1" smtClean="0"/>
              <a:t>Macri</a:t>
            </a:r>
            <a:r>
              <a:rPr lang="en-US" dirty="0" smtClean="0"/>
              <a:t>, Chow </a:t>
            </a:r>
            <a:r>
              <a:rPr lang="en-US" dirty="0" err="1" smtClean="0"/>
              <a:t>Choong</a:t>
            </a:r>
            <a:r>
              <a:rPr lang="en-US" dirty="0" smtClean="0"/>
              <a:t> </a:t>
            </a:r>
            <a:r>
              <a:rPr lang="en-US" dirty="0" err="1" smtClean="0"/>
              <a:t>Ngeow</a:t>
            </a:r>
            <a:r>
              <a:rPr lang="en-US" dirty="0" smtClean="0"/>
              <a:t>, Marcella Marconi, HP Singh, </a:t>
            </a:r>
            <a:r>
              <a:rPr lang="en-US" dirty="0" err="1" smtClean="0"/>
              <a:t>Sukanto</a:t>
            </a:r>
            <a:r>
              <a:rPr lang="en-US" dirty="0" smtClean="0"/>
              <a:t> Deb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Anupam</a:t>
            </a:r>
            <a:r>
              <a:rPr lang="en-US" dirty="0" smtClean="0"/>
              <a:t> Bhardwaj, Earl </a:t>
            </a:r>
            <a:r>
              <a:rPr lang="en-US" dirty="0" err="1" smtClean="0"/>
              <a:t>Bellinger</a:t>
            </a:r>
            <a:r>
              <a:rPr lang="en-US" dirty="0" smtClean="0"/>
              <a:t>, </a:t>
            </a:r>
            <a:r>
              <a:rPr lang="en-US" dirty="0" err="1" smtClean="0"/>
              <a:t>Susmita</a:t>
            </a:r>
            <a:r>
              <a:rPr lang="en-US" dirty="0" smtClean="0"/>
              <a:t> Das, </a:t>
            </a:r>
            <a:r>
              <a:rPr lang="en-US" dirty="0" err="1" smtClean="0"/>
              <a:t>Richa</a:t>
            </a:r>
            <a:r>
              <a:rPr lang="en-US" dirty="0" smtClean="0"/>
              <a:t> </a:t>
            </a:r>
            <a:r>
              <a:rPr lang="en-US" dirty="0" err="1" smtClean="0"/>
              <a:t>Kundu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Dylan Richmond, Kenneth </a:t>
            </a:r>
            <a:r>
              <a:rPr lang="en-US" dirty="0" err="1" smtClean="0"/>
              <a:t>Roffo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Curve Structure: </a:t>
            </a:r>
            <a:r>
              <a:rPr lang="en-US" dirty="0" err="1" smtClean="0"/>
              <a:t>Cepheids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Bhardwaj et al (2015, 2017, MNRAS)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5751"/>
            <a:ext cx="4641427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47" y="1975751"/>
            <a:ext cx="5076967" cy="415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offset between theory and observations for periods between 7 and 11 days with non-canonical mass-luminosity levels</a:t>
            </a:r>
          </a:p>
          <a:p>
            <a:r>
              <a:rPr lang="en-US" dirty="0" smtClean="0"/>
              <a:t>Can be reduced by changing the mixing length parameter from 1.5 to 1.8</a:t>
            </a:r>
          </a:p>
          <a:p>
            <a:r>
              <a:rPr lang="en-US" dirty="0" smtClean="0"/>
              <a:t>More models, especially at shorter periods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27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RR </a:t>
            </a:r>
            <a:r>
              <a:rPr lang="en-US" dirty="0" err="1" smtClean="0"/>
              <a:t>Lyrae</a:t>
            </a:r>
            <a:r>
              <a:rPr lang="en-US" dirty="0" smtClean="0"/>
              <a:t> PL Relations as a function of phase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2" y="1701979"/>
            <a:ext cx="3372586" cy="25962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68" y="1766781"/>
            <a:ext cx="3383895" cy="2552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53" y="1836633"/>
            <a:ext cx="3753135" cy="24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6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Curve Structure: RR </a:t>
            </a:r>
            <a:r>
              <a:rPr lang="en-US" dirty="0" err="1" smtClean="0"/>
              <a:t>Lyraes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70" y="1690688"/>
            <a:ext cx="4447341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4" y="1897039"/>
            <a:ext cx="5106537" cy="41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58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Fourier Parameters = f(M,L,T,X,Z)</a:t>
            </a:r>
          </a:p>
          <a:p>
            <a:r>
              <a:rPr lang="en-US" dirty="0" smtClean="0"/>
              <a:t>For a fit of order 8, have 17 parameters, or 6 if we use Rk1 etc.)</a:t>
            </a:r>
          </a:p>
          <a:p>
            <a:r>
              <a:rPr lang="en-US" dirty="0" smtClean="0"/>
              <a:t>Non-linear optimization problem to get the best M,L,T,X,Z.</a:t>
            </a:r>
          </a:p>
          <a:p>
            <a:r>
              <a:rPr lang="en-US" dirty="0" err="1" smtClean="0"/>
              <a:t>Multiwavelength</a:t>
            </a:r>
            <a:r>
              <a:rPr lang="en-US" dirty="0" smtClean="0"/>
              <a:t> data </a:t>
            </a:r>
          </a:p>
          <a:p>
            <a:r>
              <a:rPr lang="en-US" dirty="0" smtClean="0"/>
              <a:t>Approx. a million models</a:t>
            </a:r>
            <a:r>
              <a:rPr lang="is-IS" dirty="0" smtClean="0"/>
              <a:t>….</a:t>
            </a:r>
          </a:p>
          <a:p>
            <a:r>
              <a:rPr lang="is-IS" dirty="0" smtClean="0"/>
              <a:t>Use machine learning techniques developed by Bellinger et al (2017).</a:t>
            </a:r>
          </a:p>
          <a:p>
            <a:r>
              <a:rPr lang="is-IS" dirty="0" smtClean="0"/>
              <a:t>Use MESA to produce full amplitude pulsation models that are completely consistent with stellar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24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CPAPIR LMC JHK data</a:t>
            </a:r>
            <a:endParaRPr lang="en-US" dirty="0"/>
          </a:p>
        </p:txBody>
      </p:sp>
      <p:pic>
        <p:nvPicPr>
          <p:cNvPr id="4" name="Content Placeholder 3" descr="cpapir_cm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073" r="-200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Cepheid </a:t>
            </a:r>
            <a:r>
              <a:rPr lang="en-US" dirty="0" err="1" smtClean="0"/>
              <a:t>Multiwavelength</a:t>
            </a:r>
            <a:r>
              <a:rPr lang="en-US" dirty="0" smtClean="0"/>
              <a:t> PL Relations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904452"/>
            <a:ext cx="5696681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017986"/>
            <a:ext cx="5486400" cy="38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35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OGLE has dramatically changed variable star Astrophysics.</a:t>
            </a:r>
          </a:p>
          <a:p>
            <a:r>
              <a:rPr lang="en-US" dirty="0" smtClean="0"/>
              <a:t>Many questions answered, but also many new questions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SMC FU </a:t>
            </a:r>
            <a:r>
              <a:rPr lang="en-US" dirty="0" err="1" smtClean="0"/>
              <a:t>Cepheids</a:t>
            </a:r>
            <a:r>
              <a:rPr lang="en-US" dirty="0" smtClean="0"/>
              <a:t> have a positive slope in the PC minimum light relation with OGLE IV.</a:t>
            </a:r>
          </a:p>
          <a:p>
            <a:r>
              <a:rPr lang="en-US" dirty="0" smtClean="0"/>
              <a:t>Physical cause for dispersion at minimum light</a:t>
            </a:r>
          </a:p>
          <a:p>
            <a:r>
              <a:rPr lang="en-US" dirty="0" smtClean="0"/>
              <a:t>Stellar-Photosphere-HIF interaction: </a:t>
            </a:r>
            <a:r>
              <a:rPr lang="en-US" dirty="0" err="1" smtClean="0"/>
              <a:t>Saha</a:t>
            </a:r>
            <a:r>
              <a:rPr lang="en-US" dirty="0" smtClean="0"/>
              <a:t> Ionization equilibrium, optical depth=2/3 – f parameter (</a:t>
            </a:r>
            <a:r>
              <a:rPr lang="en-US" dirty="0" err="1" smtClean="0"/>
              <a:t>Dasznyska-Daskiewicz</a:t>
            </a:r>
            <a:r>
              <a:rPr lang="en-US" dirty="0" smtClean="0"/>
              <a:t> et al 2003)</a:t>
            </a:r>
          </a:p>
          <a:p>
            <a:r>
              <a:rPr lang="en-US" dirty="0" err="1" smtClean="0"/>
              <a:t>NonLinear</a:t>
            </a:r>
            <a:r>
              <a:rPr lang="en-US" smtClean="0"/>
              <a:t> Optimization</a:t>
            </a:r>
            <a:endParaRPr lang="en-US" dirty="0" smtClean="0"/>
          </a:p>
          <a:p>
            <a:r>
              <a:rPr lang="en-US" dirty="0" smtClean="0"/>
              <a:t>Thank You to the entire OGLE team.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426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Cepheids</a:t>
            </a:r>
            <a:r>
              <a:rPr lang="en-US" dirty="0" smtClean="0"/>
              <a:t> at Maximum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Galactic </a:t>
            </a:r>
            <a:r>
              <a:rPr lang="en-US" dirty="0" err="1" smtClean="0"/>
              <a:t>Cepheids</a:t>
            </a:r>
            <a:r>
              <a:rPr lang="en-US" dirty="0" smtClean="0"/>
              <a:t> at maximum light have a spectral type that is independent of period (Code 1945).</a:t>
            </a:r>
          </a:p>
          <a:p>
            <a:r>
              <a:rPr lang="en-US" dirty="0" smtClean="0"/>
              <a:t>Simon Kanbur and </a:t>
            </a:r>
            <a:r>
              <a:rPr lang="en-US" dirty="0" err="1" smtClean="0"/>
              <a:t>Mihalas</a:t>
            </a:r>
            <a:r>
              <a:rPr lang="en-US" dirty="0" smtClean="0"/>
              <a:t> (1993), Kanbur (1995), Kanbur and Phillips (1996)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3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PC-AC </a:t>
            </a:r>
            <a:r>
              <a:rPr lang="en-US" dirty="0" smtClean="0"/>
              <a:t>Relations: Bhardwaj et al 2014, MNRAS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8" y="1733677"/>
            <a:ext cx="2849679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68" y="1733677"/>
            <a:ext cx="3228454" cy="41642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04122" y="2017931"/>
                <a:ext cx="4877671" cy="3984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 smtClean="0"/>
                  <a:t>Stefan-</a:t>
                </a:r>
                <a:r>
                  <a:rPr lang="en-US" sz="1700" dirty="0" err="1" smtClean="0"/>
                  <a:t>Bolztmann</a:t>
                </a:r>
                <a:r>
                  <a:rPr lang="en-US" sz="1700" dirty="0" smtClean="0"/>
                  <a:t> law at max/min light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bg-BG" i="1" smtClean="0"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𝑚𝑖𝑛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f>
                      <m:fPr>
                        <m:ctrlPr>
                          <a:rPr lang="bg-BG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𝑀𝐴𝑋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4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𝑀𝐼𝑁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4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 smtClean="0"/>
                  <a:t>, </a:t>
                </a:r>
                <a:r>
                  <a:rPr lang="en-US" sz="1700" dirty="0" smtClean="0"/>
                  <a:t>assuming radii don</a:t>
                </a:r>
                <a:r>
                  <a:rPr lang="uk-UA" sz="1700" dirty="0" smtClean="0"/>
                  <a:t>’</a:t>
                </a:r>
                <a:r>
                  <a:rPr lang="en-US" sz="1700" dirty="0" smtClean="0"/>
                  <a:t>t change too much. </a:t>
                </a:r>
              </a:p>
              <a:p>
                <a:endParaRPr lang="en-US" sz="1700" dirty="0"/>
              </a:p>
              <a:p>
                <a:r>
                  <a:rPr lang="en-US" sz="1700" dirty="0" smtClean="0"/>
                  <a:t>Then</a:t>
                </a:r>
              </a:p>
              <a:p>
                <a:endParaRPr lang="en-US" sz="17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latin typeface="Cambria Math" charset="0"/>
                        </a:rPr>
                        <m:t>𝑙𝑜𝑔</m:t>
                      </m:r>
                      <m:sSub>
                        <m:sSubPr>
                          <m:ctrlPr>
                            <a:rPr lang="en-US" sz="17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charset="0"/>
                            </a:rPr>
                            <m:t>𝑀𝐴𝑋</m:t>
                          </m:r>
                          <m:r>
                            <a:rPr lang="en-US" sz="1700" b="0" i="1" smtClean="0">
                              <a:latin typeface="Cambria Math" charset="0"/>
                            </a:rPr>
                            <m:t>  </m:t>
                          </m:r>
                        </m:sub>
                      </m:sSub>
                      <m:r>
                        <a:rPr lang="en-US" sz="1700" b="0" i="1" smtClean="0">
                          <a:latin typeface="Cambria Math" charset="0"/>
                        </a:rPr>
                        <m:t>−</m:t>
                      </m:r>
                      <m:func>
                        <m:funcPr>
                          <m:ctrlPr>
                            <a:rPr lang="en-US" sz="17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700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sz="17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charset="0"/>
                                </a:rPr>
                                <m:t>𝑀𝐼𝑁</m:t>
                              </m:r>
                              <m:r>
                                <a:rPr lang="en-US" sz="1700" b="0" i="1" smtClean="0">
                                  <a:latin typeface="Cambria Math" charset="0"/>
                                </a:rPr>
                                <m:t>  </m:t>
                              </m:r>
                            </m:sub>
                          </m:sSub>
                          <m:r>
                            <a:rPr lang="en-US" sz="1700" b="0" i="1" smtClean="0">
                              <a:latin typeface="Cambria Math" charset="0"/>
                            </a:rPr>
                            <m:t>=4</m:t>
                          </m:r>
                          <m:r>
                            <a:rPr lang="en-US" sz="1700" b="0" i="1" smtClean="0">
                              <a:latin typeface="Cambria Math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charset="0"/>
                                </a:rPr>
                                <m:t>𝑀𝐴𝑋</m:t>
                              </m:r>
                            </m:sub>
                          </m:sSub>
                          <m:r>
                            <a:rPr lang="en-US" sz="1700" b="0" i="1" smtClean="0">
                              <a:latin typeface="Cambria Math" charset="0"/>
                            </a:rPr>
                            <m:t>−4</m:t>
                          </m:r>
                          <m:r>
                            <a:rPr lang="en-US" sz="1700" b="0" i="1" smtClean="0">
                              <a:latin typeface="Cambria Math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700" b="0" i="1" smtClean="0">
                                  <a:latin typeface="Cambria Math" charset="0"/>
                                </a:rPr>
                                <m:t>𝑀𝐼𝑁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1700" dirty="0" smtClean="0"/>
              </a:p>
              <a:p>
                <a:endParaRPr lang="en-US" sz="1700" dirty="0"/>
              </a:p>
              <a:p>
                <a:r>
                  <a:rPr lang="en-US" sz="1700" dirty="0" smtClean="0"/>
                  <a:t>So if the slope of the PC relation is flat at max/min,</a:t>
                </a:r>
              </a:p>
              <a:p>
                <a:r>
                  <a:rPr lang="en-US" sz="1700" dirty="0"/>
                  <a:t>t</a:t>
                </a:r>
                <a:r>
                  <a:rPr lang="en-US" sz="1700" dirty="0" smtClean="0"/>
                  <a:t>here is an AC relation at min/max. </a:t>
                </a:r>
              </a:p>
              <a:p>
                <a:r>
                  <a:rPr lang="en-US" sz="1700" dirty="0" smtClean="0"/>
                  <a:t>If the slope of the PC relation at max/min becomes</a:t>
                </a:r>
              </a:p>
              <a:p>
                <a:r>
                  <a:rPr lang="en-US" sz="1700" dirty="0"/>
                  <a:t>s</a:t>
                </a:r>
                <a:r>
                  <a:rPr lang="en-US" sz="1700" dirty="0" smtClean="0"/>
                  <a:t>hallower, then the slope of the AC relation at</a:t>
                </a:r>
              </a:p>
              <a:p>
                <a:r>
                  <a:rPr lang="en-US" sz="1700" dirty="0"/>
                  <a:t>m</a:t>
                </a:r>
                <a:r>
                  <a:rPr lang="en-US" sz="1700" dirty="0" smtClean="0"/>
                  <a:t>ax/min becomes greater/less.</a:t>
                </a:r>
              </a:p>
              <a:p>
                <a:endParaRPr lang="en-US" sz="1700" dirty="0"/>
              </a:p>
              <a:p>
                <a:r>
                  <a:rPr lang="en-US" sz="1700" dirty="0" smtClean="0"/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122" y="2017931"/>
                <a:ext cx="4877671" cy="3984296"/>
              </a:xfrm>
              <a:prstGeom prst="rect">
                <a:avLst/>
              </a:prstGeom>
              <a:blipFill rotWithShape="0">
                <a:blip r:embed="rId4"/>
                <a:stretch>
                  <a:fillRect l="-749" t="-459" r="-1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4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633514"/>
            <a:ext cx="8229600" cy="609398"/>
          </a:xfrm>
        </p:spPr>
        <p:txBody>
          <a:bodyPr vert="horz" lIns="0" tIns="0" rIns="0" bIns="0" rtlCol="0" anchor="ctr" anchorCtr="0">
            <a:spAutoFit/>
          </a:bodyPr>
          <a:lstStyle/>
          <a:p>
            <a:pPr eaLnBrk="1" hangingPunct="1"/>
            <a:r>
              <a:rPr lang="en-US" dirty="0" smtClean="0"/>
              <a:t>HIF-Stellar Photosphere Interaction</a:t>
            </a:r>
            <a:endParaRPr lang="en-US" dirty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387798"/>
          </a:xfrm>
        </p:spPr>
        <p:txBody>
          <a:bodyPr vert="horz" lIns="0" tIns="0" rIns="0" bIns="0" rtlCol="0">
            <a:spAutoFit/>
          </a:bodyPr>
          <a:lstStyle/>
          <a:p>
            <a:pPr eaLnBrk="1" hangingPunct="1"/>
            <a:endParaRPr lang="en-US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855641"/>
              </p:ext>
            </p:extLst>
          </p:nvPr>
        </p:nvGraphicFramePr>
        <p:xfrm>
          <a:off x="1524000" y="1600200"/>
          <a:ext cx="86868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r:id="rId4" imgW="4584700" imgH="3429000" progId="">
                  <p:embed/>
                </p:oleObj>
              </mc:Choice>
              <mc:Fallback>
                <p:oleObj r:id="rId4" imgW="4584700" imgH="3429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00200"/>
                        <a:ext cx="8686800" cy="5257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633514"/>
            <a:ext cx="8229600" cy="609398"/>
          </a:xfrm>
        </p:spPr>
        <p:txBody>
          <a:bodyPr vert="horz" lIns="0" tIns="0" rIns="0" bIns="0" rtlCol="0" anchor="ctr" anchorCtr="0">
            <a:spAutoFit/>
          </a:bodyPr>
          <a:lstStyle/>
          <a:p>
            <a:pPr eaLnBrk="1" hangingPunct="1"/>
            <a:r>
              <a:rPr lang="en-US" dirty="0" smtClean="0"/>
              <a:t>HIF-Stellar Photosphere Interaction</a:t>
            </a:r>
            <a:endParaRPr lang="en-US" dirty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387798"/>
          </a:xfrm>
        </p:spPr>
        <p:txBody>
          <a:bodyPr vert="horz" lIns="0" tIns="0" rIns="0" bIns="0" rtlCol="0">
            <a:spAutoFit/>
          </a:bodyPr>
          <a:lstStyle/>
          <a:p>
            <a:pPr eaLnBrk="1" hangingPunct="1"/>
            <a:endParaRPr lang="en-US"/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254398"/>
              </p:ext>
            </p:extLst>
          </p:nvPr>
        </p:nvGraphicFramePr>
        <p:xfrm>
          <a:off x="1524000" y="1600200"/>
          <a:ext cx="91440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r:id="rId4" imgW="4584700" imgH="3429000" progId="">
                  <p:embed/>
                </p:oleObj>
              </mc:Choice>
              <mc:Fallback>
                <p:oleObj r:id="rId4" imgW="4584700" imgH="3429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00200"/>
                        <a:ext cx="9144000" cy="5257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Saha</a:t>
            </a:r>
            <a:r>
              <a:rPr lang="en-US" dirty="0" smtClean="0"/>
              <a:t> Ionization Equilibrium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01" y="1825625"/>
            <a:ext cx="3362397" cy="4351338"/>
          </a:xfrm>
        </p:spPr>
      </p:pic>
    </p:spTree>
    <p:extLst>
      <p:ext uri="{BB962C8B-B14F-4D97-AF65-F5344CB8AC3E}">
        <p14:creationId xmlns:p14="http://schemas.microsoft.com/office/powerpoint/2010/main" val="391025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662717"/>
            <a:ext cx="8229600" cy="707886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 dirty="0"/>
              <a:t> The HIF-photosphere interaction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4548937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In certain situations, the photosphere  can lie at the base of the HIF.</a:t>
            </a:r>
          </a:p>
          <a:p>
            <a:pPr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Further movement into the mass distribution very hard due to opacity wall.</a:t>
            </a:r>
          </a:p>
          <a:p>
            <a:pPr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Then the temperature of the photosphere is very close to the temperature at which Hydrogen ionizes.</a:t>
            </a:r>
          </a:p>
          <a:p>
            <a:pPr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In this situation, the </a:t>
            </a:r>
            <a:r>
              <a:rPr lang="en-GB" sz="2400" dirty="0" err="1"/>
              <a:t>color</a:t>
            </a:r>
            <a:r>
              <a:rPr lang="en-GB" sz="2400" dirty="0"/>
              <a:t> of the star is the temperature at which Hydrogen ionizes.</a:t>
            </a:r>
          </a:p>
          <a:p>
            <a:pPr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In certain situations, this temperature is somewhat independent of global stellar parameters like period</a:t>
            </a:r>
          </a:p>
          <a:p>
            <a:pPr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Distance between stellar photosphere and HIF is important.</a:t>
            </a:r>
          </a:p>
          <a:p>
            <a:pPr>
              <a:spcBef>
                <a:spcPts val="6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493782"/>
            <a:ext cx="8229600" cy="707886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/>
              <a:t>The HIF-photosphere interaction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4022640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err="1"/>
              <a:t>Saha</a:t>
            </a:r>
            <a:r>
              <a:rPr lang="en-GB" sz="2400" dirty="0"/>
              <a:t> ionization equation used in stellar pulsation models.</a:t>
            </a:r>
          </a:p>
          <a:p>
            <a:pPr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Temperature at which Hydrogen ionizes is somewhat independent of density for low densities.</a:t>
            </a:r>
          </a:p>
          <a:p>
            <a:pPr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Thus, when the HIF-photosphere are engaged, temperature of stellar photosphere is somewhat independent of global stellar properties, such as period, at low densities.</a:t>
            </a:r>
          </a:p>
          <a:p>
            <a:pPr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This can lead to changes in the period-</a:t>
            </a:r>
            <a:r>
              <a:rPr lang="en-GB" sz="2400" dirty="0" err="1"/>
              <a:t>color</a:t>
            </a:r>
            <a:r>
              <a:rPr lang="en-GB" sz="2400" dirty="0"/>
              <a:t> relation, amplitude-</a:t>
            </a:r>
            <a:r>
              <a:rPr lang="en-GB" sz="2400" dirty="0" err="1"/>
              <a:t>color</a:t>
            </a:r>
            <a:r>
              <a:rPr lang="en-GB" sz="2400" dirty="0"/>
              <a:t> and PL relations.</a:t>
            </a:r>
          </a:p>
          <a:p>
            <a:pPr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This interaction varies with pulsation phase, period and </a:t>
            </a:r>
            <a:r>
              <a:rPr lang="en-GB" sz="2400" dirty="0" err="1"/>
              <a:t>metallicity</a:t>
            </a:r>
            <a:r>
              <a:rPr lang="en-GB" sz="2400" dirty="0"/>
              <a:t>.</a:t>
            </a:r>
          </a:p>
          <a:p>
            <a:pPr>
              <a:lnSpc>
                <a:spcPct val="80000"/>
              </a:lnSpc>
              <a:spcBef>
                <a:spcPts val="6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/>
              <a:t>Mean light relations are averages of relations at different phases.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11701</TotalTime>
  <Words>563</Words>
  <Application>Microsoft Macintosh PowerPoint</Application>
  <PresentationFormat>Widescreen</PresentationFormat>
  <Paragraphs>81</Paragraphs>
  <Slides>27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Calibri Light</vt:lpstr>
      <vt:lpstr>Cambria Math</vt:lpstr>
      <vt:lpstr>Times New Roman</vt:lpstr>
      <vt:lpstr>Arial</vt:lpstr>
      <vt:lpstr>Office Theme</vt:lpstr>
      <vt:lpstr>Structural Properties of OGLE Cepheid and RR Lyrae light curves and multiphase PC/PL relations: comparisons between theory and observations</vt:lpstr>
      <vt:lpstr>Collaborators</vt:lpstr>
      <vt:lpstr>Cepheids at Maximum Light</vt:lpstr>
      <vt:lpstr>PC-AC Relations: Bhardwaj et al 2014, MNRAS</vt:lpstr>
      <vt:lpstr>HIF-Stellar Photosphere Interaction</vt:lpstr>
      <vt:lpstr>HIF-Stellar Photosphere Interaction</vt:lpstr>
      <vt:lpstr>Saha Ionization Equilibrium</vt:lpstr>
      <vt:lpstr> The HIF-photosphere interaction</vt:lpstr>
      <vt:lpstr>The HIF-photosphere interaction</vt:lpstr>
      <vt:lpstr>PowerPoint Presentation</vt:lpstr>
      <vt:lpstr>PowerPoint Presentation</vt:lpstr>
      <vt:lpstr>RR Lyraes</vt:lpstr>
      <vt:lpstr>Cepheids/RR Lyraes First Overtone</vt:lpstr>
      <vt:lpstr>OGLE IV: RRab</vt:lpstr>
      <vt:lpstr>OGLE IV: RRc</vt:lpstr>
      <vt:lpstr>Multiphase and NonLinearity</vt:lpstr>
      <vt:lpstr>  SMC FU PC relation using OGLE IV V-I data</vt:lpstr>
      <vt:lpstr>   FO MC Possible Non-Linearity at short periods</vt:lpstr>
      <vt:lpstr>PowerPoint Presentation</vt:lpstr>
      <vt:lpstr>Light Curve Structure: Cepheids Bhardwaj et al (2015, 2017, MNRAS)</vt:lpstr>
      <vt:lpstr>Preliminary Results</vt:lpstr>
      <vt:lpstr>RR Lyrae PL Relations as a function of phase</vt:lpstr>
      <vt:lpstr>Light Curve Structure: RR Lyraes</vt:lpstr>
      <vt:lpstr>Non-Linear Optimization</vt:lpstr>
      <vt:lpstr>           CPAPIR LMC JHK data</vt:lpstr>
      <vt:lpstr>Cepheid Multiwavelength PL Relations</vt:lpstr>
      <vt:lpstr>                                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Structural Properties of OGLE Cepheid and RR Lyrae light curves and multiphase PC/PL relations: comparisons between theory and observations</dc:title>
  <dc:creator>Shashi Kanbur</dc:creator>
  <cp:lastModifiedBy>Shashi Kanbur</cp:lastModifiedBy>
  <cp:revision>46</cp:revision>
  <dcterms:created xsi:type="dcterms:W3CDTF">2017-06-05T14:29:55Z</dcterms:created>
  <dcterms:modified xsi:type="dcterms:W3CDTF">2017-07-26T06:06:22Z</dcterms:modified>
</cp:coreProperties>
</file>