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25" r:id="rId1"/>
  </p:sldMasterIdLst>
  <p:notesMasterIdLst>
    <p:notesMasterId r:id="rId40"/>
  </p:notesMasterIdLst>
  <p:sldIdLst>
    <p:sldId id="256" r:id="rId2"/>
    <p:sldId id="370" r:id="rId3"/>
    <p:sldId id="371" r:id="rId4"/>
    <p:sldId id="369" r:id="rId5"/>
    <p:sldId id="312" r:id="rId6"/>
    <p:sldId id="313" r:id="rId7"/>
    <p:sldId id="357" r:id="rId8"/>
    <p:sldId id="358" r:id="rId9"/>
    <p:sldId id="350" r:id="rId10"/>
    <p:sldId id="297" r:id="rId11"/>
    <p:sldId id="351" r:id="rId12"/>
    <p:sldId id="352" r:id="rId13"/>
    <p:sldId id="364" r:id="rId14"/>
    <p:sldId id="355" r:id="rId15"/>
    <p:sldId id="363" r:id="rId16"/>
    <p:sldId id="365" r:id="rId17"/>
    <p:sldId id="366" r:id="rId18"/>
    <p:sldId id="353" r:id="rId19"/>
    <p:sldId id="359" r:id="rId20"/>
    <p:sldId id="314" r:id="rId21"/>
    <p:sldId id="329" r:id="rId22"/>
    <p:sldId id="333" r:id="rId23"/>
    <p:sldId id="330" r:id="rId24"/>
    <p:sldId id="345" r:id="rId25"/>
    <p:sldId id="346" r:id="rId26"/>
    <p:sldId id="317" r:id="rId27"/>
    <p:sldId id="310" r:id="rId28"/>
    <p:sldId id="367" r:id="rId29"/>
    <p:sldId id="360" r:id="rId30"/>
    <p:sldId id="362" r:id="rId31"/>
    <p:sldId id="378" r:id="rId32"/>
    <p:sldId id="372" r:id="rId33"/>
    <p:sldId id="373" r:id="rId34"/>
    <p:sldId id="374" r:id="rId35"/>
    <p:sldId id="376" r:id="rId36"/>
    <p:sldId id="375" r:id="rId37"/>
    <p:sldId id="377" r:id="rId38"/>
    <p:sldId id="344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C900"/>
    <a:srgbClr val="300030"/>
    <a:srgbClr val="23002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7660" autoAdjust="0"/>
    <p:restoredTop sz="93704" autoAdjust="0"/>
  </p:normalViewPr>
  <p:slideViewPr>
    <p:cSldViewPr snapToGrid="0" snapToObjects="1">
      <p:cViewPr varScale="1">
        <p:scale>
          <a:sx n="127" d="100"/>
          <a:sy n="127" d="100"/>
        </p:scale>
        <p:origin x="-2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1D85C-199C-E84D-84A3-DE3A807C461D}" type="datetimeFigureOut">
              <a:rPr lang="en-US" smtClean="0"/>
              <a:pPr/>
              <a:t>7/25/17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9631-4466-5D49-A910-03272FC48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E9631-4466-5D49-A910-03272FC48FB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E9631-4466-5D49-A910-03272FC48FB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Selection</a:t>
            </a:r>
            <a:r>
              <a:rPr lang="en-US" baseline="0" dirty="0" smtClean="0"/>
              <a:t> avoid transients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E9631-4466-5D49-A910-03272FC48FB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1-2 AU dynamical timescale, like spectroscopic variations</a:t>
            </a:r>
            <a:r>
              <a:rPr lang="en-US" baseline="0" dirty="0" smtClean="0"/>
              <a:t> in normal Class I </a:t>
            </a:r>
            <a:r>
              <a:rPr lang="en-US" baseline="0" dirty="0" err="1" smtClean="0"/>
              <a:t>YSOs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E9631-4466-5D49-A910-03272FC48FB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Nanda Kumar poster on luminous</a:t>
            </a:r>
            <a:r>
              <a:rPr lang="en-US" baseline="0" dirty="0" smtClean="0"/>
              <a:t> high amplitude </a:t>
            </a:r>
            <a:r>
              <a:rPr lang="en-US" baseline="0" dirty="0" err="1" smtClean="0"/>
              <a:t>YSOs</a:t>
            </a:r>
            <a:r>
              <a:rPr lang="en-US" baseline="0" dirty="0" smtClean="0"/>
              <a:t>. 1000 </a:t>
            </a:r>
            <a:r>
              <a:rPr lang="en-US" baseline="0" dirty="0" err="1" smtClean="0"/>
              <a:t>Lsun</a:t>
            </a:r>
            <a:r>
              <a:rPr lang="en-US" baseline="0" dirty="0" smtClean="0"/>
              <a:t> or more.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E9631-4466-5D49-A910-03272FC48FB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Var402 Var357 Var328 Var336_Robit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E9631-4466-5D49-A910-03272FC48FB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56B6D0-5C91-5F49-B630-826D1AD896CA}" type="datetime1">
              <a:rPr lang="en-US" smtClean="0"/>
              <a:pPr>
                <a:defRPr/>
              </a:pPr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CC86C-9F23-C74A-9837-8BCC27810A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0E277-A6F0-4B4C-987A-2BF32B0FBFC5}" type="datetime1">
              <a:rPr lang="en-US" smtClean="0"/>
              <a:pPr>
                <a:defRPr/>
              </a:pPr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3D77D-A49F-324A-A4CD-063DC3E716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2CFCF6-7A8C-5B47-8B63-3D1A243FE34E}" type="datetime1">
              <a:rPr lang="en-US" smtClean="0"/>
              <a:pPr>
                <a:defRPr/>
              </a:pPr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D1509-3F10-7E4D-A61F-5392A3EE02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D0B4E0-E5A2-5A4F-A045-A14368AB2FE7}" type="datetime1">
              <a:rPr lang="en-US" smtClean="0"/>
              <a:pPr>
                <a:defRPr/>
              </a:pPr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88760-8FED-C84D-8B1A-BE7D8AADFC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763C5-891E-1345-B981-7098ACC4F7DD}" type="datetime1">
              <a:rPr lang="en-US" smtClean="0"/>
              <a:pPr>
                <a:defRPr/>
              </a:pPr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AAB478-2C1C-B640-9F59-B20CF8AF69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456C29-0BAE-9548-ADF5-68D814462BEA}" type="datetime1">
              <a:rPr lang="en-US" smtClean="0"/>
              <a:pPr>
                <a:defRPr/>
              </a:pPr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9018C-00D0-F24B-B5F6-2C47516676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0C6FCA-D8C4-BC48-BC38-08C09F61FD65}" type="datetime1">
              <a:rPr lang="en-US" smtClean="0"/>
              <a:pPr>
                <a:defRPr/>
              </a:pPr>
              <a:t>7/25/17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81138-97D6-7948-ABF6-CCD91F354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AA56EB-3D58-7846-9FA4-FF6E2E63AB66}" type="datetime1">
              <a:rPr lang="en-US" smtClean="0"/>
              <a:pPr>
                <a:defRPr/>
              </a:pPr>
              <a:t>7/25/17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07E06A-FCD8-5B44-9B69-944D42B3F4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9DBD55-1D9D-9C45-8E81-FE57A3414D49}" type="datetime1">
              <a:rPr lang="en-US" smtClean="0"/>
              <a:pPr>
                <a:defRPr/>
              </a:pPr>
              <a:t>7/25/17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E64DA-149E-FB47-8C10-1F463CCC89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0FE24A-82CE-8043-826B-5D16B139CC05}" type="datetime1">
              <a:rPr lang="en-US" smtClean="0"/>
              <a:pPr>
                <a:defRPr/>
              </a:pPr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9BE4B6-FDE8-9540-ADE7-0A6EA62892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15DBC-57B3-C540-B377-AF6ACA342791}" type="datetime1">
              <a:rPr lang="en-US" smtClean="0"/>
              <a:pPr>
                <a:defRPr/>
              </a:pPr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1F890E-8EBD-4940-820D-F962CAB3F4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7B2078-DB06-6141-A456-18ACBF2015FB}" type="datetime1">
              <a:rPr lang="en-US" smtClean="0"/>
              <a:pPr>
                <a:defRPr/>
              </a:pPr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F4E054A-5FEB-1C41-A9E6-CE032DC6D9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d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gif"/><Relationship Id="rId6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874" y="222798"/>
            <a:ext cx="7990430" cy="2250259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C900"/>
                </a:solidFill>
              </a:rPr>
              <a:t>Infrared time </a:t>
            </a:r>
            <a:r>
              <a:rPr lang="en-US" sz="3200" dirty="0" smtClean="0">
                <a:solidFill>
                  <a:srgbClr val="00C900"/>
                </a:solidFill>
              </a:rPr>
              <a:t>domain </a:t>
            </a:r>
            <a:r>
              <a:rPr lang="en-US" sz="3200" dirty="0" smtClean="0">
                <a:solidFill>
                  <a:srgbClr val="00C900"/>
                </a:solidFill>
              </a:rPr>
              <a:t>discoveries</a:t>
            </a:r>
            <a:br>
              <a:rPr lang="en-US" sz="3200" dirty="0" smtClean="0">
                <a:solidFill>
                  <a:srgbClr val="00C900"/>
                </a:solidFill>
              </a:rPr>
            </a:br>
            <a:r>
              <a:rPr lang="en-US" sz="3200" dirty="0" smtClean="0">
                <a:solidFill>
                  <a:srgbClr val="00C900"/>
                </a:solidFill>
              </a:rPr>
              <a:t> </a:t>
            </a:r>
            <a:r>
              <a:rPr lang="en-US" sz="3200" dirty="0" smtClean="0">
                <a:solidFill>
                  <a:srgbClr val="00C900"/>
                </a:solidFill>
              </a:rPr>
              <a:t>from VVV:</a:t>
            </a:r>
            <a:r>
              <a:rPr lang="en-US" sz="3200" dirty="0" smtClean="0">
                <a:solidFill>
                  <a:srgbClr val="00C900"/>
                </a:solidFill>
              </a:rPr>
              <a:t> </a:t>
            </a:r>
            <a:br>
              <a:rPr lang="en-US" sz="3200" dirty="0" smtClean="0">
                <a:solidFill>
                  <a:srgbClr val="00C900"/>
                </a:solidFill>
              </a:rPr>
            </a:br>
            <a:r>
              <a:rPr lang="en-US" sz="3200" dirty="0" smtClean="0">
                <a:solidFill>
                  <a:srgbClr val="00C900"/>
                </a:solidFill>
              </a:rPr>
              <a:t>eruptive </a:t>
            </a:r>
            <a:r>
              <a:rPr lang="en-US" sz="3200" dirty="0" err="1" smtClean="0">
                <a:solidFill>
                  <a:srgbClr val="00C900"/>
                </a:solidFill>
              </a:rPr>
              <a:t>protostars</a:t>
            </a:r>
            <a:r>
              <a:rPr lang="en-US" sz="3200" dirty="0" smtClean="0">
                <a:solidFill>
                  <a:srgbClr val="00C900"/>
                </a:solidFill>
              </a:rPr>
              <a:t> and </a:t>
            </a:r>
            <a:r>
              <a:rPr lang="en-US" sz="3200" dirty="0" err="1" smtClean="0">
                <a:solidFill>
                  <a:srgbClr val="00C900"/>
                </a:solidFill>
              </a:rPr>
              <a:t>astrometric</a:t>
            </a:r>
            <a:r>
              <a:rPr lang="en-US" sz="3200" dirty="0" smtClean="0">
                <a:solidFill>
                  <a:srgbClr val="00C900"/>
                </a:solidFill>
              </a:rPr>
              <a:t> science</a:t>
            </a:r>
            <a:endParaRPr lang="en-US" sz="3600" dirty="0">
              <a:solidFill>
                <a:srgbClr val="00C900"/>
              </a:solidFill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733" y="4946114"/>
            <a:ext cx="8454218" cy="1024871"/>
          </a:xfrm>
          <a:solidFill>
            <a:schemeClr val="tx1">
              <a:alpha val="5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Carlos Contreras </a:t>
            </a:r>
            <a:r>
              <a:rPr lang="en-US" sz="1800" b="1" dirty="0" err="1" smtClean="0">
                <a:solidFill>
                  <a:schemeClr val="bg1"/>
                </a:solidFill>
              </a:rPr>
              <a:t>Peña</a:t>
            </a:r>
            <a:r>
              <a:rPr lang="en-US" sz="1800" b="1" dirty="0" smtClean="0">
                <a:solidFill>
                  <a:schemeClr val="bg1"/>
                </a:solidFill>
              </a:rPr>
              <a:t>, Leigh Smith, </a:t>
            </a:r>
            <a:r>
              <a:rPr lang="en-US" sz="1800" b="1" dirty="0" err="1" smtClean="0">
                <a:solidFill>
                  <a:schemeClr val="bg1"/>
                </a:solidFill>
              </a:rPr>
              <a:t>Radostin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Kurtev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  <a:r>
              <a:rPr lang="en-US" sz="1800" b="1" dirty="0" smtClean="0">
                <a:solidFill>
                  <a:schemeClr val="bg1"/>
                </a:solidFill>
              </a:rPr>
              <a:t> Dante </a:t>
            </a:r>
            <a:r>
              <a:rPr lang="en-US" sz="1800" b="1" dirty="0" err="1" smtClean="0">
                <a:solidFill>
                  <a:schemeClr val="bg1"/>
                </a:solidFill>
              </a:rPr>
              <a:t>Minniti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GB" sz="1800" b="1" dirty="0" smtClean="0">
                <a:solidFill>
                  <a:schemeClr val="bg1"/>
                </a:solidFill>
              </a:rPr>
              <a:t>Jura </a:t>
            </a:r>
            <a:r>
              <a:rPr lang="en-GB" sz="1800" b="1" dirty="0" err="1" smtClean="0">
                <a:solidFill>
                  <a:schemeClr val="bg1"/>
                </a:solidFill>
              </a:rPr>
              <a:t>Borissova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GB" sz="1800" b="1" dirty="0" err="1" smtClean="0">
                <a:solidFill>
                  <a:schemeClr val="bg1"/>
                </a:solidFill>
              </a:rPr>
              <a:t>Alessio</a:t>
            </a:r>
            <a:r>
              <a:rPr lang="en-GB" sz="1800" b="1" dirty="0" smtClean="0">
                <a:solidFill>
                  <a:schemeClr val="bg1"/>
                </a:solidFill>
              </a:rPr>
              <a:t> </a:t>
            </a:r>
            <a:r>
              <a:rPr lang="en-GB" sz="1800" b="1" dirty="0" err="1" smtClean="0">
                <a:solidFill>
                  <a:schemeClr val="bg1"/>
                </a:solidFill>
              </a:rPr>
              <a:t>Caratti</a:t>
            </a:r>
            <a:r>
              <a:rPr lang="en-GB" sz="1800" b="1" dirty="0" smtClean="0">
                <a:solidFill>
                  <a:schemeClr val="bg1"/>
                </a:solidFill>
              </a:rPr>
              <a:t> </a:t>
            </a:r>
            <a:r>
              <a:rPr lang="en-GB" sz="1800" b="1" dirty="0" err="1" smtClean="0">
                <a:solidFill>
                  <a:schemeClr val="bg1"/>
                </a:solidFill>
              </a:rPr>
              <a:t>o</a:t>
            </a:r>
            <a:r>
              <a:rPr lang="en-GB" sz="1800" b="1" dirty="0" smtClean="0">
                <a:solidFill>
                  <a:schemeClr val="bg1"/>
                </a:solidFill>
              </a:rPr>
              <a:t> </a:t>
            </a:r>
            <a:r>
              <a:rPr lang="en-GB" sz="1800" b="1" dirty="0" err="1" smtClean="0">
                <a:solidFill>
                  <a:schemeClr val="bg1"/>
                </a:solidFill>
              </a:rPr>
              <a:t>Garratti</a:t>
            </a:r>
            <a:r>
              <a:rPr lang="en-GB" sz="1800" b="1" dirty="0" smtClean="0">
                <a:solidFill>
                  <a:schemeClr val="bg1"/>
                </a:solidFill>
              </a:rPr>
              <a:t>, Janet Drew,  Nanda Kumar, Mark Thompson, Claudio Navarro,</a:t>
            </a:r>
            <a:r>
              <a:rPr lang="en-GB" sz="1800" b="1" dirty="0" smtClean="0">
                <a:solidFill>
                  <a:schemeClr val="bg1"/>
                </a:solidFill>
              </a:rPr>
              <a:t> </a:t>
            </a:r>
            <a:r>
              <a:rPr lang="en-GB" sz="1800" b="1" dirty="0" err="1" smtClean="0">
                <a:solidFill>
                  <a:schemeClr val="bg1"/>
                </a:solidFill>
              </a:rPr>
              <a:t>Mariusz</a:t>
            </a:r>
            <a:r>
              <a:rPr lang="en-GB" sz="1800" b="1" dirty="0" smtClean="0">
                <a:solidFill>
                  <a:schemeClr val="bg1"/>
                </a:solidFill>
              </a:rPr>
              <a:t> </a:t>
            </a:r>
            <a:r>
              <a:rPr lang="en-GB" sz="1800" b="1" dirty="0" err="1" smtClean="0">
                <a:solidFill>
                  <a:schemeClr val="bg1"/>
                </a:solidFill>
              </a:rPr>
              <a:t>Gromadzki</a:t>
            </a:r>
            <a:r>
              <a:rPr lang="en-GB" sz="1800" b="1" dirty="0" smtClean="0">
                <a:solidFill>
                  <a:schemeClr val="bg1"/>
                </a:solidFill>
              </a:rPr>
              <a:t>, Michael Kuhn, Dirk </a:t>
            </a:r>
            <a:r>
              <a:rPr lang="en-GB" sz="1800" b="1" dirty="0" err="1" smtClean="0">
                <a:solidFill>
                  <a:schemeClr val="bg1"/>
                </a:solidFill>
              </a:rPr>
              <a:t>Froebrich</a:t>
            </a:r>
            <a:r>
              <a:rPr lang="en-GB" sz="1800" b="1" dirty="0" smtClean="0">
                <a:solidFill>
                  <a:schemeClr val="bg1"/>
                </a:solidFill>
              </a:rPr>
              <a:t>, Wayne Stimson, Tim </a:t>
            </a:r>
            <a:r>
              <a:rPr lang="en-GB" sz="1800" b="1" dirty="0" smtClean="0">
                <a:solidFill>
                  <a:schemeClr val="bg1"/>
                </a:solidFill>
              </a:rPr>
              <a:t>Gledhill</a:t>
            </a:r>
            <a:endParaRPr lang="en-GB" sz="1800" b="1" dirty="0" smtClean="0">
              <a:solidFill>
                <a:schemeClr val="bg1"/>
              </a:solidFill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650874" y="6310555"/>
            <a:ext cx="8156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Book" charset="0"/>
              </a:rPr>
              <a:t>OGLE@25 conference	</a:t>
            </a:r>
            <a:r>
              <a:rPr lang="en-US" dirty="0" smtClean="0">
                <a:solidFill>
                  <a:schemeClr val="bg1"/>
                </a:solidFill>
                <a:latin typeface="Franklin Gothic Book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Franklin Gothic Book" charset="0"/>
              </a:rPr>
              <a:t>	            		 </a:t>
            </a:r>
            <a:r>
              <a:rPr lang="en-US" dirty="0" smtClean="0">
                <a:solidFill>
                  <a:schemeClr val="bg1"/>
                </a:solidFill>
                <a:latin typeface="Franklin Gothic Book" charset="0"/>
              </a:rPr>
              <a:t> 25</a:t>
            </a:r>
            <a:r>
              <a:rPr lang="en-US" baseline="30000" dirty="0" smtClean="0">
                <a:solidFill>
                  <a:schemeClr val="bg1"/>
                </a:solidFill>
                <a:latin typeface="Franklin Gothic Book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Franklin Gothic Book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Franklin Gothic Book" charset="0"/>
              </a:rPr>
              <a:t>July 2017</a:t>
            </a:r>
            <a:endParaRPr lang="en-US" dirty="0">
              <a:solidFill>
                <a:schemeClr val="bg1"/>
              </a:solidFill>
              <a:latin typeface="Franklin Gothic Boo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7869" y="3750273"/>
            <a:ext cx="498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Philip Lucas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University of Hertfordshire</a:t>
            </a:r>
            <a:endParaRPr lang="en-US" dirty="0"/>
          </a:p>
        </p:txBody>
      </p:sp>
      <p:pic>
        <p:nvPicPr>
          <p:cNvPr id="7" name="Picture 6" descr="uh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665" y="6212572"/>
            <a:ext cx="2118496" cy="467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21nifsvar_9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8673" y="1269942"/>
            <a:ext cx="3810000" cy="3810034"/>
          </a:xfrm>
          <a:prstGeom prst="rect">
            <a:avLst/>
          </a:prstGeom>
        </p:spPr>
      </p:pic>
      <p:pic>
        <p:nvPicPr>
          <p:cNvPr id="19" name="Picture 18" descr="21nifsvar_9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08923" y="1269948"/>
            <a:ext cx="3492500" cy="381002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24481" y="1493476"/>
            <a:ext cx="1426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July 2006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0319" y="1493476"/>
            <a:ext cx="163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October 2011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337" y="445596"/>
            <a:ext cx="8015086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Source 551ab = 2MASS J20500940+4426522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 the North America/Pelican nebula at </a:t>
            </a:r>
            <a:r>
              <a:rPr lang="en-US" dirty="0" err="1" smtClean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=700 pc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673" y="5369532"/>
            <a:ext cx="8182750" cy="147732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N.B. these variable nebulae are unusual in the UGPS and VVV samples due to the point source selection criterion.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UGPS sample misses ~90% of real high amplitude variables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see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S. Makin &amp; </a:t>
            </a:r>
            <a:r>
              <a:rPr lang="en-US" dirty="0" err="1" smtClean="0">
                <a:solidFill>
                  <a:schemeClr val="bg1"/>
                </a:solidFill>
              </a:rPr>
              <a:t>D.Froebrich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submitted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cr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183150" y="155958"/>
            <a:ext cx="4960850" cy="7020229"/>
          </a:xfrm>
          <a:prstGeom prst="rect">
            <a:avLst/>
          </a:prstGeom>
        </p:spPr>
      </p:pic>
      <p:pic>
        <p:nvPicPr>
          <p:cNvPr id="5" name="Picture 4" descr="fig_hist_Delta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75" y="1072130"/>
            <a:ext cx="3824451" cy="2561171"/>
          </a:xfrm>
          <a:prstGeom prst="rect">
            <a:avLst/>
          </a:prstGeom>
        </p:spPr>
      </p:pic>
      <p:pic>
        <p:nvPicPr>
          <p:cNvPr id="6" name="Picture 5" descr="fig_hist_DeltaKa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50" y="3997805"/>
            <a:ext cx="3782076" cy="25327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050" y="596842"/>
            <a:ext cx="378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Amplitude distribution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930" y="100260"/>
            <a:ext cx="378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YSO/non-YSO selection in WISE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0051" y="1165432"/>
            <a:ext cx="20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 UKIDSS epochs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848637" y="4130994"/>
            <a:ext cx="21154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2 UKIDSS epochs + 2MASS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8193" y="189378"/>
            <a:ext cx="8244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Colour-mag</a:t>
            </a:r>
            <a:r>
              <a:rPr lang="en-US" sz="2000" b="1" dirty="0" smtClean="0">
                <a:solidFill>
                  <a:schemeClr val="bg1"/>
                </a:solidFill>
              </a:rPr>
              <a:t> and two </a:t>
            </a:r>
            <a:r>
              <a:rPr lang="en-US" sz="2000" b="1" dirty="0" err="1" smtClean="0">
                <a:solidFill>
                  <a:schemeClr val="bg1"/>
                </a:solidFill>
              </a:rPr>
              <a:t>colour</a:t>
            </a:r>
            <a:r>
              <a:rPr lang="en-US" sz="2000" b="1" dirty="0" smtClean="0">
                <a:solidFill>
                  <a:schemeClr val="bg1"/>
                </a:solidFill>
              </a:rPr>
              <a:t> diagrams for the 618 UKIDSS variables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figX_labcr_n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52" y="1136270"/>
            <a:ext cx="8054638" cy="5405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6296"/>
            <a:ext cx="8229600" cy="81707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Spectral indices and amplitudes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007165" y="4931307"/>
            <a:ext cx="4036566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There is a clear tendency for higher amplitude </a:t>
            </a:r>
            <a:r>
              <a:rPr lang="en-US" dirty="0" err="1" smtClean="0">
                <a:solidFill>
                  <a:schemeClr val="bg1"/>
                </a:solidFill>
              </a:rPr>
              <a:t>YSOs</a:t>
            </a:r>
            <a:r>
              <a:rPr lang="en-US" dirty="0" smtClean="0">
                <a:solidFill>
                  <a:schemeClr val="bg1"/>
                </a:solidFill>
              </a:rPr>
              <a:t> to have redder </a:t>
            </a:r>
            <a:r>
              <a:rPr lang="en-US" dirty="0" err="1" smtClean="0">
                <a:solidFill>
                  <a:schemeClr val="bg1"/>
                </a:solidFill>
              </a:rPr>
              <a:t>SEDs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819" y="4931307"/>
            <a:ext cx="418602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Mostly class I and flat-spectrum </a:t>
            </a:r>
            <a:r>
              <a:rPr lang="en-US" dirty="0" err="1" smtClean="0">
                <a:solidFill>
                  <a:schemeClr val="bg1"/>
                </a:solidFill>
              </a:rPr>
              <a:t>YSOs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0" name="Picture 9" descr="fig-alphahist-n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52" y="1709685"/>
            <a:ext cx="4179793" cy="3043384"/>
          </a:xfrm>
          <a:prstGeom prst="rect">
            <a:avLst/>
          </a:prstGeom>
        </p:spPr>
      </p:pic>
      <p:pic>
        <p:nvPicPr>
          <p:cNvPr id="12" name="Picture 11" descr="fig-alpha_ampl_n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165" y="1709685"/>
            <a:ext cx="4036565" cy="3043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448" y="376825"/>
            <a:ext cx="6891927" cy="53857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Luminosities and distances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56243" y="5307856"/>
            <a:ext cx="4267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Histogram of luminosities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8209" y="5307856"/>
            <a:ext cx="4267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log(L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  <a:r>
              <a:rPr lang="en-US" dirty="0" err="1" smtClean="0">
                <a:solidFill>
                  <a:schemeClr val="bg1"/>
                </a:solidFill>
              </a:rPr>
              <a:t>vs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log(d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fig_hist_log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6" y="2322573"/>
            <a:ext cx="4429491" cy="2907304"/>
          </a:xfrm>
          <a:prstGeom prst="rect">
            <a:avLst/>
          </a:prstGeom>
        </p:spPr>
      </p:pic>
      <p:pic>
        <p:nvPicPr>
          <p:cNvPr id="12" name="Picture 11" descr="fig_logL_log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471" y="2027462"/>
            <a:ext cx="4388783" cy="3202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541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Hα emission</a:t>
            </a:r>
            <a:endParaRPr lang="en-US" sz="3600" dirty="0"/>
          </a:p>
        </p:txBody>
      </p:sp>
      <p:pic>
        <p:nvPicPr>
          <p:cNvPr id="4" name="Picture 3" descr="iphas_2c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156" y="1849224"/>
            <a:ext cx="5038759" cy="3654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21" y="1779686"/>
            <a:ext cx="3375731" cy="397031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IPHAS and VPHAS+ (Drew et al.2005) provide </a:t>
            </a:r>
            <a:r>
              <a:rPr lang="en-US" dirty="0" err="1" smtClean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, Hα photometry.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Most of the </a:t>
            </a:r>
            <a:r>
              <a:rPr lang="en-US" dirty="0" err="1" smtClean="0">
                <a:solidFill>
                  <a:schemeClr val="bg1"/>
                </a:solidFill>
              </a:rPr>
              <a:t>YSOs</a:t>
            </a:r>
            <a:r>
              <a:rPr lang="en-US" dirty="0" smtClean="0">
                <a:solidFill>
                  <a:schemeClr val="bg1"/>
                </a:solidFill>
              </a:rPr>
              <a:t> have strong Hα emission … at the random IPHAS epoch.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Many non-</a:t>
            </a:r>
            <a:r>
              <a:rPr lang="en-US" dirty="0" err="1" smtClean="0">
                <a:solidFill>
                  <a:schemeClr val="bg1"/>
                </a:solidFill>
              </a:rPr>
              <a:t>YSOs</a:t>
            </a:r>
            <a:r>
              <a:rPr lang="en-US" dirty="0" smtClean="0">
                <a:solidFill>
                  <a:schemeClr val="bg1"/>
                </a:solidFill>
              </a:rPr>
              <a:t> also… including 2 known CVs, 1 PN…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u="sng" dirty="0" smtClean="0">
                <a:solidFill>
                  <a:schemeClr val="bg1"/>
                </a:solidFill>
              </a:rPr>
              <a:t>3 new CV candidates with </a:t>
            </a:r>
            <a:r>
              <a:rPr lang="en-US" u="sng" dirty="0" err="1" smtClean="0">
                <a:solidFill>
                  <a:schemeClr val="bg1"/>
                </a:solidFill>
              </a:rPr>
              <a:t>ΔK</a:t>
            </a:r>
            <a:r>
              <a:rPr lang="en-US" u="sng" baseline="-25000" dirty="0" err="1" smtClean="0">
                <a:solidFill>
                  <a:schemeClr val="bg1"/>
                </a:solidFill>
              </a:rPr>
              <a:t>s</a:t>
            </a:r>
            <a:r>
              <a:rPr lang="en-US" u="sng" baseline="-25000" dirty="0" smtClean="0">
                <a:solidFill>
                  <a:schemeClr val="bg1"/>
                </a:solidFill>
              </a:rPr>
              <a:t> </a:t>
            </a:r>
            <a:r>
              <a:rPr lang="en-US" u="sng" dirty="0" smtClean="0">
                <a:solidFill>
                  <a:schemeClr val="bg1"/>
                </a:solidFill>
              </a:rPr>
              <a:t>= 2.84, 2.30, 3.44.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681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Colour</a:t>
            </a:r>
            <a:r>
              <a:rPr lang="en-US" sz="3200" dirty="0" smtClean="0"/>
              <a:t> variability: UKIDSS + 2MASS</a:t>
            </a:r>
            <a:endParaRPr lang="en-US" sz="3200" dirty="0"/>
          </a:p>
        </p:txBody>
      </p:sp>
      <p:pic>
        <p:nvPicPr>
          <p:cNvPr id="4" name="Picture 3" descr="fig_colvar_DJmH_DHmK_nogr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472" y="2294818"/>
            <a:ext cx="4445964" cy="3211359"/>
          </a:xfrm>
          <a:prstGeom prst="rect">
            <a:avLst/>
          </a:prstGeom>
        </p:spPr>
      </p:pic>
      <p:pic>
        <p:nvPicPr>
          <p:cNvPr id="5" name="Picture 4" descr="fig_colvar_DK_DJmK_nogri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0" y="2294818"/>
            <a:ext cx="4445964" cy="3211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838083"/>
            <a:ext cx="38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Colour</a:t>
            </a:r>
            <a:r>
              <a:rPr lang="en-US" dirty="0" smtClean="0">
                <a:solidFill>
                  <a:schemeClr val="bg1"/>
                </a:solidFill>
              </a:rPr>
              <a:t> - magnitude changes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3563" y="1892066"/>
            <a:ext cx="38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Colour</a:t>
            </a: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en-US" dirty="0" err="1" smtClean="0">
                <a:solidFill>
                  <a:schemeClr val="bg1"/>
                </a:solidFill>
              </a:rPr>
              <a:t>colour</a:t>
            </a:r>
            <a:r>
              <a:rPr lang="en-US" dirty="0" smtClean="0">
                <a:solidFill>
                  <a:schemeClr val="bg1"/>
                </a:solidFill>
              </a:rPr>
              <a:t> changes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2423" y="5893006"/>
            <a:ext cx="7631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Most sources with large UKIDSS: 2MASS flux differences do not show reddening-like changes.     ΔJ = 1.19 </a:t>
            </a:r>
            <a:r>
              <a:rPr lang="en-US" dirty="0" err="1" smtClean="0">
                <a:solidFill>
                  <a:schemeClr val="bg1"/>
                </a:solidFill>
              </a:rPr>
              <a:t>ΔK</a:t>
            </a:r>
            <a:r>
              <a:rPr lang="en-US" baseline="-25000" dirty="0" err="1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+ 0.13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9"/>
            <a:ext cx="8503293" cy="62769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Cygnus X group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3" descr="fig_cygx_pos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503" y="2272540"/>
            <a:ext cx="4301990" cy="4106445"/>
          </a:xfrm>
          <a:prstGeom prst="rect">
            <a:avLst/>
          </a:prstGeom>
        </p:spPr>
      </p:pic>
      <p:pic>
        <p:nvPicPr>
          <p:cNvPr id="5" name="Picture 4" descr="fig_cygx_pos8_lev_la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00" y="2272540"/>
            <a:ext cx="4268116" cy="4106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2090" y="1269948"/>
            <a:ext cx="6929721" cy="92333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77 </a:t>
            </a:r>
            <a:r>
              <a:rPr lang="en-US" dirty="0" smtClean="0">
                <a:solidFill>
                  <a:schemeClr val="bg1"/>
                </a:solidFill>
              </a:rPr>
              <a:t>“likely </a:t>
            </a:r>
            <a:r>
              <a:rPr lang="en-US" dirty="0" err="1" smtClean="0">
                <a:solidFill>
                  <a:schemeClr val="bg1"/>
                </a:solidFill>
              </a:rPr>
              <a:t>YSOs</a:t>
            </a:r>
            <a:r>
              <a:rPr lang="en-US" dirty="0" smtClean="0">
                <a:solidFill>
                  <a:schemeClr val="bg1"/>
                </a:solidFill>
              </a:rPr>
              <a:t>”, 2 background </a:t>
            </a:r>
            <a:r>
              <a:rPr lang="en-US" dirty="0" err="1" smtClean="0">
                <a:solidFill>
                  <a:schemeClr val="bg1"/>
                </a:solidFill>
              </a:rPr>
              <a:t>YSOs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14 </a:t>
            </a:r>
            <a:r>
              <a:rPr lang="en-US" dirty="0" smtClean="0">
                <a:solidFill>
                  <a:schemeClr val="bg1"/>
                </a:solidFill>
              </a:rPr>
              <a:t>“others”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Likely </a:t>
            </a:r>
            <a:r>
              <a:rPr lang="en-US" dirty="0" err="1" smtClean="0">
                <a:solidFill>
                  <a:schemeClr val="bg1"/>
                </a:solidFill>
              </a:rPr>
              <a:t>YSOs</a:t>
            </a:r>
            <a:r>
              <a:rPr lang="en-US" dirty="0" smtClean="0">
                <a:solidFill>
                  <a:schemeClr val="bg1"/>
                </a:solidFill>
              </a:rPr>
              <a:t> and other sources plotted on MSX 8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r>
              <a:rPr lang="en-US" dirty="0" smtClean="0">
                <a:solidFill>
                  <a:schemeClr val="bg1"/>
                </a:solidFill>
              </a:rPr>
              <a:t> image.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onysos_wise_sp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07" y="1076961"/>
            <a:ext cx="7919634" cy="2967478"/>
          </a:xfrm>
          <a:prstGeom prst="rect">
            <a:avLst/>
          </a:prstGeom>
        </p:spPr>
      </p:pic>
      <p:pic>
        <p:nvPicPr>
          <p:cNvPr id="5" name="Picture 4" descr="AGBselect_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06" y="4069230"/>
            <a:ext cx="3801811" cy="2705522"/>
          </a:xfrm>
          <a:prstGeom prst="rect">
            <a:avLst/>
          </a:prstGeom>
        </p:spPr>
      </p:pic>
      <p:pic>
        <p:nvPicPr>
          <p:cNvPr id="6" name="Picture 5" descr="AGBselec_midd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941" y="4069230"/>
            <a:ext cx="3947699" cy="27563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73038" y="167098"/>
            <a:ext cx="4122181" cy="58477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The non-</a:t>
            </a:r>
            <a:r>
              <a:rPr lang="en-US" sz="3200" dirty="0" err="1" smtClean="0">
                <a:solidFill>
                  <a:srgbClr val="FFFFFF"/>
                </a:solidFill>
              </a:rPr>
              <a:t>YSOs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4052" y="3731865"/>
            <a:ext cx="124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[3.4]-[4.6]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938317" y="3730676"/>
            <a:ext cx="124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[3.6]-[4.5]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g_hist_va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67" y="3639025"/>
            <a:ext cx="4317016" cy="29704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67" y="1417638"/>
            <a:ext cx="8229600" cy="1701534"/>
          </a:xfrm>
          <a:solidFill>
            <a:schemeClr val="tx1">
              <a:alpha val="50000"/>
            </a:schemeClr>
          </a:solidFill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en-US" sz="2000" dirty="0" smtClean="0"/>
              <a:t>VVV disc region: searched for </a:t>
            </a:r>
            <a:r>
              <a:rPr lang="en-US" sz="2000" dirty="0" err="1" smtClean="0"/>
              <a:t>ΔKs</a:t>
            </a:r>
            <a:r>
              <a:rPr lang="en-US" sz="2000" dirty="0" smtClean="0"/>
              <a:t>&gt;1 sources </a:t>
            </a:r>
            <a:r>
              <a:rPr lang="en-US" sz="2000" u="sng" dirty="0" smtClean="0"/>
              <a:t>seen at all epochs</a:t>
            </a:r>
            <a:r>
              <a:rPr lang="en-US" sz="2000" dirty="0" smtClean="0"/>
              <a:t> in 2010-12.</a:t>
            </a:r>
          </a:p>
          <a:p>
            <a:pPr lvl="1">
              <a:lnSpc>
                <a:spcPts val="2200"/>
              </a:lnSpc>
              <a:buNone/>
            </a:pPr>
            <a:endParaRPr lang="en-US" sz="20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200"/>
              </a:lnSpc>
            </a:pPr>
            <a:r>
              <a:rPr lang="en-US" sz="2000" b="1" u="sng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 816 VVV sources down to Ks=16, of which 91 have </a:t>
            </a:r>
            <a:r>
              <a:rPr lang="en-US" sz="2000" b="1" u="sng" dirty="0" err="1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ΔKs</a:t>
            </a:r>
            <a:r>
              <a:rPr lang="en-US" sz="2000" b="1" u="sng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&gt;2 mag.</a:t>
            </a:r>
          </a:p>
          <a:p>
            <a:pPr lvl="1">
              <a:lnSpc>
                <a:spcPts val="22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Contreras </a:t>
            </a:r>
            <a:r>
              <a:rPr lang="en-US" sz="1800" dirty="0" err="1" smtClean="0">
                <a:solidFill>
                  <a:srgbClr val="FF0000"/>
                </a:solidFill>
              </a:rPr>
              <a:t>Peña</a:t>
            </a:r>
            <a:r>
              <a:rPr lang="en-US" sz="1800" dirty="0" smtClean="0">
                <a:solidFill>
                  <a:srgbClr val="FF0000"/>
                </a:solidFill>
              </a:rPr>
              <a:t> et al.2017a, MNRAS, 465, 3011;       2017b, MNRAS, 465, 3039</a:t>
            </a:r>
            <a:endParaRPr lang="en-US" sz="1800" dirty="0" smtClean="0"/>
          </a:p>
          <a:p>
            <a:pPr lvl="1">
              <a:lnSpc>
                <a:spcPts val="2200"/>
              </a:lnSpc>
            </a:pPr>
            <a:endParaRPr lang="en-US" sz="1600" b="1" u="sng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200"/>
              </a:lnSpc>
            </a:pPr>
            <a:endParaRPr lang="en-US" sz="2000" dirty="0" smtClean="0"/>
          </a:p>
          <a:p>
            <a:pPr>
              <a:lnSpc>
                <a:spcPts val="2200"/>
              </a:lnSpc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67" y="164008"/>
            <a:ext cx="8229600" cy="71617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VVV searches – many discoveries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417638"/>
            <a:ext cx="1023105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 smtClean="0"/>
              <a:t>5.8-8.0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26352" y="3793041"/>
            <a:ext cx="2157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Black: all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Blue: in </a:t>
            </a:r>
            <a:r>
              <a:rPr lang="en-US" sz="1600" dirty="0" err="1" smtClean="0">
                <a:solidFill>
                  <a:srgbClr val="0000FF"/>
                </a:solidFill>
              </a:rPr>
              <a:t>SFRs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Red: decontaminated</a:t>
            </a:r>
          </a:p>
          <a:p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183796" y="4320224"/>
            <a:ext cx="3503004" cy="20313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65% in </a:t>
            </a:r>
            <a:r>
              <a:rPr lang="en-US" dirty="0" err="1" smtClean="0">
                <a:solidFill>
                  <a:schemeClr val="bg1"/>
                </a:solidFill>
              </a:rPr>
              <a:t>SFRs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en-US" dirty="0" err="1" smtClean="0">
                <a:solidFill>
                  <a:schemeClr val="bg1"/>
                </a:solidFill>
              </a:rPr>
              <a:t>YSOs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Method has ~50% completeness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Also dusty </a:t>
            </a:r>
            <a:r>
              <a:rPr lang="en-US" dirty="0" err="1" smtClean="0">
                <a:solidFill>
                  <a:schemeClr val="bg1"/>
                </a:solidFill>
              </a:rPr>
              <a:t>Miras</a:t>
            </a:r>
            <a:r>
              <a:rPr lang="en-US" dirty="0" smtClean="0">
                <a:solidFill>
                  <a:schemeClr val="bg1"/>
                </a:solidFill>
              </a:rPr>
              <a:t> and       Eclipsing Binaries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629806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862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vista_pret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075" y="1295400"/>
            <a:ext cx="371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vista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942134"/>
            <a:ext cx="4074496" cy="376346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4203" y="274637"/>
            <a:ext cx="8479176" cy="69927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VISTA 4m telescope and VIRCAM at </a:t>
            </a:r>
            <a:r>
              <a:rPr lang="en-US" sz="36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Paranal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1295400"/>
            <a:ext cx="407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 2048x2048 </a:t>
            </a:r>
            <a:r>
              <a:rPr lang="en-US" dirty="0" err="1" smtClean="0">
                <a:solidFill>
                  <a:schemeClr val="bg1"/>
                </a:solidFill>
              </a:rPr>
              <a:t>HgCdTe</a:t>
            </a:r>
            <a:r>
              <a:rPr lang="en-US" dirty="0" smtClean="0">
                <a:solidFill>
                  <a:schemeClr val="bg1"/>
                </a:solidFill>
              </a:rPr>
              <a:t> arrays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1x1.5 deg FOV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vista_paws_fov_compariso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56" y="330686"/>
            <a:ext cx="4343400" cy="2615600"/>
          </a:xfrm>
          <a:prstGeom prst="rect">
            <a:avLst/>
          </a:prstGeom>
        </p:spPr>
      </p:pic>
      <p:pic>
        <p:nvPicPr>
          <p:cNvPr id="11" name="Picture 10" descr="vista_til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56" y="3394104"/>
            <a:ext cx="4343400" cy="332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24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Time domain properties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65420"/>
            <a:ext cx="8423374" cy="12003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Variability on all timescales up to ~250-300 days.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Class II &amp; III </a:t>
            </a:r>
            <a:r>
              <a:rPr lang="en-US" dirty="0" err="1" smtClean="0">
                <a:solidFill>
                  <a:schemeClr val="bg1"/>
                </a:solidFill>
              </a:rPr>
              <a:t>YSOs</a:t>
            </a:r>
            <a:r>
              <a:rPr lang="en-US" dirty="0" smtClean="0">
                <a:solidFill>
                  <a:schemeClr val="bg1"/>
                </a:solidFill>
              </a:rPr>
              <a:t> vary most on rotational timescales (days)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Class I and flat spectrum </a:t>
            </a:r>
            <a:r>
              <a:rPr lang="en-US" dirty="0" err="1" smtClean="0">
                <a:solidFill>
                  <a:schemeClr val="bg1"/>
                </a:solidFill>
              </a:rPr>
              <a:t>YSOs</a:t>
            </a:r>
            <a:r>
              <a:rPr lang="en-US" dirty="0" smtClean="0">
                <a:solidFill>
                  <a:schemeClr val="bg1"/>
                </a:solidFill>
              </a:rPr>
              <a:t> vary most on all longer timescales.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9413" y="4795009"/>
            <a:ext cx="198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Class III -- black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06160" y="4425677"/>
            <a:ext cx="1989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Class II -- blue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9414" y="4056345"/>
            <a:ext cx="172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C900"/>
                </a:solidFill>
              </a:rPr>
              <a:t>Flat -- green</a:t>
            </a:r>
            <a:endParaRPr lang="en-US" b="1" dirty="0">
              <a:solidFill>
                <a:srgbClr val="00C9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6160" y="3687013"/>
            <a:ext cx="200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Class I -- red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var_rmsvar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30646"/>
            <a:ext cx="5638103" cy="4327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ar_sfrLP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" y="2981653"/>
            <a:ext cx="4708217" cy="3269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03" y="274637"/>
            <a:ext cx="8479176" cy="69927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Light curves types in </a:t>
            </a:r>
            <a:r>
              <a:rPr lang="en-US" sz="3600" dirty="0" err="1" smtClean="0"/>
              <a:t>SFRs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203" y="1147037"/>
            <a:ext cx="8479176" cy="145962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Periodic: 162 short term variables, 65 long period variables, 24 </a:t>
            </a:r>
            <a:r>
              <a:rPr lang="en-US" sz="2000" dirty="0" err="1" smtClean="0"/>
              <a:t>EBs</a:t>
            </a:r>
            <a:r>
              <a:rPr lang="en-US" sz="2000" dirty="0" smtClean="0"/>
              <a:t>, 89 </a:t>
            </a:r>
            <a:r>
              <a:rPr lang="en-US" sz="2000" dirty="0" err="1" smtClean="0"/>
              <a:t>Miras</a:t>
            </a:r>
            <a:endParaRPr lang="en-US" sz="2000" dirty="0" smtClean="0"/>
          </a:p>
          <a:p>
            <a:r>
              <a:rPr lang="en-US" sz="2000" dirty="0" err="1" smtClean="0"/>
              <a:t>Aperiodic</a:t>
            </a:r>
            <a:r>
              <a:rPr lang="en-US" sz="2000" dirty="0" smtClean="0"/>
              <a:t>: 45 faders, 106 eruptive, 39 dippers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Eruptive </a:t>
            </a:r>
            <a:r>
              <a:rPr lang="en-US" sz="1600" dirty="0" err="1" smtClean="0">
                <a:solidFill>
                  <a:srgbClr val="FF0000"/>
                </a:solidFill>
              </a:rPr>
              <a:t>YSOs</a:t>
            </a:r>
            <a:r>
              <a:rPr lang="en-US" sz="1600" dirty="0" smtClean="0">
                <a:solidFill>
                  <a:srgbClr val="FF0000"/>
                </a:solidFill>
              </a:rPr>
              <a:t> have the reddest </a:t>
            </a:r>
            <a:r>
              <a:rPr lang="en-US" sz="1600" dirty="0" err="1" smtClean="0">
                <a:solidFill>
                  <a:srgbClr val="FF0000"/>
                </a:solidFill>
              </a:rPr>
              <a:t>SEDs</a:t>
            </a:r>
            <a:r>
              <a:rPr lang="en-US" sz="1600" dirty="0" smtClean="0">
                <a:solidFill>
                  <a:srgbClr val="FF0000"/>
                </a:solidFill>
              </a:rPr>
              <a:t> (ratio is 70 Class I to  5 Class II)</a:t>
            </a:r>
          </a:p>
          <a:p>
            <a:pPr lvl="1"/>
            <a:r>
              <a:rPr lang="en-US" sz="1600" dirty="0" smtClean="0"/>
              <a:t>Eruptives and faders have the highest amplitudes.</a:t>
            </a:r>
          </a:p>
          <a:p>
            <a:endParaRPr lang="en-US" sz="2000" dirty="0"/>
          </a:p>
        </p:txBody>
      </p:sp>
      <p:pic>
        <p:nvPicPr>
          <p:cNvPr id="6" name="Picture 5" descr="vvv_sfr_spvlc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73" y="2972106"/>
            <a:ext cx="4444580" cy="3288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8614" y="3927256"/>
            <a:ext cx="1563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Long period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798614" y="4418210"/>
            <a:ext cx="1563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Long period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478678" y="4079656"/>
            <a:ext cx="1563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Short period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478678" y="5387714"/>
            <a:ext cx="1563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Eclipsing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7"/>
            <a:ext cx="8229600" cy="69927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Light curves types in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SFRs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STV_fader_dipp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45" y="1556356"/>
            <a:ext cx="4054841" cy="5013114"/>
          </a:xfrm>
          <a:prstGeom prst="rect">
            <a:avLst/>
          </a:prstGeom>
        </p:spPr>
      </p:pic>
      <p:pic>
        <p:nvPicPr>
          <p:cNvPr id="6" name="Picture 5" descr="erup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481" y="1250813"/>
            <a:ext cx="3874960" cy="53568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8569" y="2654403"/>
            <a:ext cx="1518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Eruptive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161093" y="4499796"/>
            <a:ext cx="1518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Eruptive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168569" y="5619527"/>
            <a:ext cx="1518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Eruptive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926763" y="1329791"/>
            <a:ext cx="1518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Eruptive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370"/>
            <a:ext cx="8229600" cy="73747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Eruptive light curves and Magellan spectra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3954"/>
            <a:ext cx="8229600" cy="1886954"/>
          </a:xfrm>
        </p:spPr>
        <p:txBody>
          <a:bodyPr>
            <a:norm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Outbursts last typically 1 to 5 years.</a:t>
            </a:r>
          </a:p>
          <a:p>
            <a:r>
              <a:rPr lang="en-US" sz="2000" b="1" dirty="0" smtClean="0"/>
              <a:t>Mostly emission line </a:t>
            </a:r>
            <a:r>
              <a:rPr lang="en-US" sz="2000" b="1" dirty="0" err="1" smtClean="0"/>
              <a:t>YSOs</a:t>
            </a:r>
            <a:r>
              <a:rPr lang="en-US" sz="2000" b="1" dirty="0" smtClean="0"/>
              <a:t>, sometimes </a:t>
            </a:r>
            <a:r>
              <a:rPr lang="en-US" sz="2000" b="1" dirty="0" err="1" smtClean="0"/>
              <a:t>EXor</a:t>
            </a:r>
            <a:r>
              <a:rPr lang="en-US" sz="2000" b="1" dirty="0" smtClean="0"/>
              <a:t>-like </a:t>
            </a:r>
            <a:r>
              <a:rPr lang="en-US" sz="2000" b="1" u="sng" dirty="0" smtClean="0"/>
              <a:t>BUT</a:t>
            </a:r>
            <a:r>
              <a:rPr lang="en-US" sz="2000" b="1" dirty="0" smtClean="0"/>
              <a:t> H</a:t>
            </a:r>
            <a:r>
              <a:rPr lang="en-US" sz="2000" b="1" baseline="-25000" dirty="0" smtClean="0"/>
              <a:t>2 </a:t>
            </a:r>
            <a:r>
              <a:rPr lang="en-US" sz="2000" b="1" dirty="0" smtClean="0"/>
              <a:t>and [</a:t>
            </a:r>
            <a:r>
              <a:rPr lang="en-US" sz="2000" b="1" dirty="0" err="1" smtClean="0"/>
              <a:t>FeII</a:t>
            </a:r>
            <a:r>
              <a:rPr lang="en-US" sz="2000" b="1" dirty="0" smtClean="0"/>
              <a:t>]  emission,</a:t>
            </a:r>
            <a:r>
              <a:rPr lang="en-US" sz="2000" b="1" baseline="-25000" dirty="0" smtClean="0"/>
              <a:t> </a:t>
            </a:r>
            <a:r>
              <a:rPr lang="en-US" sz="2000" b="1" dirty="0" smtClean="0"/>
              <a:t>longer outbursts, redder spectra. </a:t>
            </a:r>
          </a:p>
          <a:p>
            <a:pPr lvl="1">
              <a:buNone/>
            </a:pPr>
            <a:r>
              <a:rPr lang="en-US" sz="1600" b="1" dirty="0" smtClean="0"/>
              <a:t>    We mainly see the disk, not the </a:t>
            </a:r>
            <a:r>
              <a:rPr lang="en-US" sz="1800" b="1" dirty="0" smtClean="0"/>
              <a:t>star</a:t>
            </a:r>
            <a:r>
              <a:rPr lang="en-US" sz="1600" b="1" dirty="0" smtClean="0"/>
              <a:t>.</a:t>
            </a:r>
          </a:p>
          <a:p>
            <a:pPr lvl="1">
              <a:buNone/>
            </a:pPr>
            <a:r>
              <a:rPr lang="en-US" sz="1600" b="1" dirty="0" smtClean="0"/>
              <a:t>    19 </a:t>
            </a:r>
            <a:r>
              <a:rPr lang="en-US" sz="1600" b="1" dirty="0" err="1" smtClean="0"/>
              <a:t>spectroscopically</a:t>
            </a:r>
            <a:r>
              <a:rPr lang="en-US" sz="1600" b="1" dirty="0" smtClean="0"/>
              <a:t> confirmed eruptive variables (15 eruptive </a:t>
            </a:r>
            <a:r>
              <a:rPr lang="en-US" sz="1600" b="1" dirty="0" err="1" smtClean="0"/>
              <a:t>LCs</a:t>
            </a:r>
            <a:r>
              <a:rPr lang="en-US" sz="1600" b="1" dirty="0" smtClean="0"/>
              <a:t>, 3 </a:t>
            </a:r>
            <a:r>
              <a:rPr lang="en-US" sz="1600" b="1" dirty="0" err="1" smtClean="0"/>
              <a:t>LPVs</a:t>
            </a:r>
            <a:r>
              <a:rPr lang="en-US" sz="1600" b="1" dirty="0" smtClean="0"/>
              <a:t>, 1 fader).</a:t>
            </a:r>
          </a:p>
          <a:p>
            <a:pPr lvl="1">
              <a:buNone/>
            </a:pPr>
            <a:endParaRPr lang="en-US" sz="1600" b="1" dirty="0"/>
          </a:p>
        </p:txBody>
      </p:sp>
      <p:pic>
        <p:nvPicPr>
          <p:cNvPr id="7" name="Picture 6" descr="V665_L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72" y="3303972"/>
            <a:ext cx="7218784" cy="2762859"/>
          </a:xfrm>
          <a:prstGeom prst="rect">
            <a:avLst/>
          </a:prstGeom>
        </p:spPr>
      </p:pic>
      <p:pic>
        <p:nvPicPr>
          <p:cNvPr id="9" name="Picture 8" descr="var_V665spec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72" y="3303972"/>
            <a:ext cx="7218784" cy="3087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6794" y="3891982"/>
            <a:ext cx="2610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Magellan/FIRE   R=6000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833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V322, a fast </a:t>
            </a:r>
            <a:r>
              <a:rPr lang="en-US" sz="3200" dirty="0" err="1" smtClean="0"/>
              <a:t>FUor</a:t>
            </a:r>
            <a:endParaRPr lang="en-US" sz="3200" dirty="0"/>
          </a:p>
        </p:txBody>
      </p:sp>
      <p:pic>
        <p:nvPicPr>
          <p:cNvPr id="4" name="Picture 3" descr="VVVv322_1415sp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53" y="3677309"/>
            <a:ext cx="7376403" cy="3125172"/>
          </a:xfrm>
          <a:prstGeom prst="rect">
            <a:avLst/>
          </a:prstGeom>
        </p:spPr>
      </p:pic>
      <p:pic>
        <p:nvPicPr>
          <p:cNvPr id="5" name="Picture 4" descr="VVVv322_L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72" y="1276539"/>
            <a:ext cx="7855628" cy="2165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1231" y="4686718"/>
            <a:ext cx="171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 spectrum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09472" y="5595570"/>
            <a:ext cx="171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 spectrum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VVv717_sp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116" y="1089809"/>
            <a:ext cx="6756703" cy="2673571"/>
          </a:xfrm>
          <a:prstGeom prst="rect">
            <a:avLst/>
          </a:prstGeom>
        </p:spPr>
      </p:pic>
      <p:pic>
        <p:nvPicPr>
          <p:cNvPr id="8" name="Picture 7" descr="VVVv717_L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116" y="3970588"/>
            <a:ext cx="6756702" cy="288741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68816"/>
            <a:ext cx="8229600" cy="74833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V717, a long-term periodic </a:t>
            </a:r>
            <a:r>
              <a:rPr lang="en-US" sz="3200" dirty="0" err="1" smtClean="0"/>
              <a:t>FUor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4401" y="1053091"/>
            <a:ext cx="1252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VVVv721</a:t>
            </a: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Classical </a:t>
            </a:r>
            <a:r>
              <a:rPr lang="en-US" sz="2000" dirty="0" err="1" smtClean="0">
                <a:solidFill>
                  <a:srgbClr val="FFFFFF"/>
                </a:solidFill>
              </a:rPr>
              <a:t>FUor</a:t>
            </a:r>
            <a:r>
              <a:rPr lang="en-US" sz="2000" dirty="0" smtClean="0">
                <a:solidFill>
                  <a:srgbClr val="FFFFFF"/>
                </a:solidFill>
              </a:rPr>
              <a:t>?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0" name="Picture 9" descr="VVVv721_sp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058" y="3628684"/>
            <a:ext cx="6766762" cy="2932877"/>
          </a:xfrm>
          <a:prstGeom prst="rect">
            <a:avLst/>
          </a:prstGeom>
        </p:spPr>
      </p:pic>
      <p:pic>
        <p:nvPicPr>
          <p:cNvPr id="11" name="Picture 10" descr="VVVv721_L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058" y="514115"/>
            <a:ext cx="6766761" cy="30548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4633"/>
            <a:ext cx="8387999" cy="765220"/>
          </a:xfrm>
        </p:spPr>
        <p:txBody>
          <a:bodyPr/>
          <a:lstStyle/>
          <a:p>
            <a:r>
              <a:rPr lang="en-US" dirty="0" smtClean="0"/>
              <a:t>Summary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92745"/>
            <a:ext cx="8388000" cy="5157773"/>
          </a:xfrm>
        </p:spPr>
        <p:txBody>
          <a:bodyPr>
            <a:noAutofit/>
          </a:bodyPr>
          <a:lstStyle/>
          <a:p>
            <a:r>
              <a:rPr lang="en-US" sz="2000" dirty="0" smtClean="0"/>
              <a:t>VVV and UKIDSS GPS have revealed a large new population of high amplitude IR variable </a:t>
            </a:r>
            <a:r>
              <a:rPr lang="en-US" sz="2000" dirty="0" err="1" smtClean="0"/>
              <a:t>YSOs</a:t>
            </a:r>
            <a:r>
              <a:rPr lang="en-US" sz="2000" dirty="0" smtClean="0"/>
              <a:t>.</a:t>
            </a:r>
          </a:p>
          <a:p>
            <a:pPr lvl="1"/>
            <a:r>
              <a:rPr lang="en-US" sz="1800" dirty="0" err="1" smtClean="0"/>
              <a:t>YSOs</a:t>
            </a:r>
            <a:r>
              <a:rPr lang="en-US" sz="1800" dirty="0" smtClean="0"/>
              <a:t> dominate the IR variable sky at high amplitudes in the Galactic disc.</a:t>
            </a:r>
          </a:p>
          <a:p>
            <a:pPr lvl="1"/>
            <a:r>
              <a:rPr lang="en-US" sz="1800" dirty="0" smtClean="0"/>
              <a:t>Luminosities 0.1 to </a:t>
            </a:r>
            <a:r>
              <a:rPr lang="en-US" sz="1800" dirty="0" smtClean="0"/>
              <a:t>10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 L</a:t>
            </a:r>
            <a:r>
              <a:rPr lang="en-US" sz="18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1800" dirty="0" smtClean="0"/>
              <a:t> …. but rarely over 10</a:t>
            </a:r>
            <a:r>
              <a:rPr lang="en-US" sz="1800" baseline="30000" dirty="0" smtClean="0"/>
              <a:t>2.5</a:t>
            </a:r>
            <a:r>
              <a:rPr lang="en-US" sz="1800" dirty="0" smtClean="0"/>
              <a:t> L</a:t>
            </a:r>
            <a:r>
              <a:rPr lang="en-US" sz="18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1800" dirty="0" smtClean="0"/>
              <a:t>.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Extreme variability is an order of magnitude more common in </a:t>
            </a:r>
            <a:r>
              <a:rPr lang="en-US" sz="2000" dirty="0" err="1" smtClean="0"/>
              <a:t>protostars</a:t>
            </a:r>
            <a:r>
              <a:rPr lang="en-US" sz="2000" dirty="0" smtClean="0"/>
              <a:t> (class I &amp; flat spectrum </a:t>
            </a:r>
            <a:r>
              <a:rPr lang="en-US" sz="2000" dirty="0" err="1" smtClean="0"/>
              <a:t>YSOs</a:t>
            </a:r>
            <a:r>
              <a:rPr lang="en-US" sz="2000" dirty="0" smtClean="0"/>
              <a:t>) than in class II, class III </a:t>
            </a:r>
            <a:r>
              <a:rPr lang="en-US" sz="2000" dirty="0" err="1" smtClean="0"/>
              <a:t>YSOs</a:t>
            </a:r>
            <a:r>
              <a:rPr lang="en-US" sz="2000" dirty="0" smtClean="0"/>
              <a:t>.</a:t>
            </a:r>
          </a:p>
          <a:p>
            <a:pPr lvl="1"/>
            <a:r>
              <a:rPr lang="en-US" sz="1800" dirty="0" smtClean="0"/>
              <a:t>A factor of ~5 increase in the sample of eruptive variables.</a:t>
            </a:r>
          </a:p>
          <a:p>
            <a:endParaRPr lang="en-US" sz="2000" dirty="0" smtClean="0"/>
          </a:p>
          <a:p>
            <a:r>
              <a:rPr lang="en-US" sz="2000" dirty="0" smtClean="0"/>
              <a:t>3 -- 6% of class I </a:t>
            </a:r>
            <a:r>
              <a:rPr lang="en-US" sz="2000" dirty="0" err="1" smtClean="0"/>
              <a:t>YSOs</a:t>
            </a:r>
            <a:r>
              <a:rPr lang="en-US" sz="2000" dirty="0" smtClean="0"/>
              <a:t> underwent eruptions between 2010 and 2014.</a:t>
            </a:r>
          </a:p>
          <a:p>
            <a:pPr lvl="1">
              <a:buNone/>
            </a:pPr>
            <a:r>
              <a:rPr lang="en-US" sz="1600" dirty="0" smtClean="0"/>
              <a:t>	</a:t>
            </a:r>
          </a:p>
          <a:p>
            <a:pPr lvl="1"/>
            <a:endParaRPr lang="en-US" sz="1600" dirty="0" smtClean="0"/>
          </a:p>
          <a:p>
            <a:r>
              <a:rPr lang="en-US" sz="2000" b="1" u="sng" dirty="0" err="1" smtClean="0"/>
              <a:t>MNors</a:t>
            </a:r>
            <a:r>
              <a:rPr lang="en-US" sz="2000" dirty="0" smtClean="0"/>
              <a:t>: a new subclass of eruptive YSO – mainly embedded systems.</a:t>
            </a:r>
          </a:p>
          <a:p>
            <a:pPr lvl="1"/>
            <a:r>
              <a:rPr lang="en-US" sz="1800" dirty="0" smtClean="0"/>
              <a:t>Outburst durations and spectra have characteristics in between </a:t>
            </a:r>
            <a:r>
              <a:rPr lang="en-US" sz="1800" dirty="0" err="1" smtClean="0"/>
              <a:t>FUors</a:t>
            </a:r>
            <a:r>
              <a:rPr lang="en-US" sz="1800" dirty="0" smtClean="0"/>
              <a:t> and </a:t>
            </a:r>
            <a:r>
              <a:rPr lang="en-US" sz="1800" dirty="0" err="1" smtClean="0"/>
              <a:t>Exors</a:t>
            </a:r>
            <a:endParaRPr lang="en-US" sz="1800" dirty="0" smtClean="0"/>
          </a:p>
          <a:p>
            <a:pPr lvl="1"/>
            <a:r>
              <a:rPr lang="en-US" sz="1800" dirty="0" smtClean="0"/>
              <a:t>Named after V1647 </a:t>
            </a:r>
            <a:r>
              <a:rPr lang="en-US" sz="1800" dirty="0" err="1" smtClean="0"/>
              <a:t>Ori</a:t>
            </a:r>
            <a:r>
              <a:rPr lang="en-US" sz="1800" dirty="0" smtClean="0"/>
              <a:t>, which illuminates McNeil’s Nebula.</a:t>
            </a:r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 lvl="2">
              <a:buNone/>
            </a:pPr>
            <a:r>
              <a:rPr lang="en-US" sz="1200" dirty="0" smtClean="0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078"/>
            <a:ext cx="8229600" cy="97303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VVVX era </a:t>
            </a:r>
            <a:br>
              <a:rPr lang="en-US" sz="3200" dirty="0" smtClean="0"/>
            </a:br>
            <a:r>
              <a:rPr lang="en-US" sz="3200" dirty="0" smtClean="0"/>
              <a:t>long term monitoring, more spectra</a:t>
            </a:r>
            <a:endParaRPr lang="en-US" sz="3200" dirty="0"/>
          </a:p>
        </p:txBody>
      </p:sp>
      <p:pic>
        <p:nvPicPr>
          <p:cNvPr id="4" name="Picture 3" descr="VVVv51_l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05" y="1517898"/>
            <a:ext cx="5170492" cy="2087667"/>
          </a:xfrm>
          <a:prstGeom prst="rect">
            <a:avLst/>
          </a:prstGeom>
        </p:spPr>
      </p:pic>
      <p:pic>
        <p:nvPicPr>
          <p:cNvPr id="5" name="Picture 4" descr="VVVv51_spec_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025" y="3783284"/>
            <a:ext cx="4791696" cy="3074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505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next?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99918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Spectroscopic variability.</a:t>
            </a:r>
          </a:p>
          <a:p>
            <a:r>
              <a:rPr lang="en-US" sz="2000" dirty="0" smtClean="0"/>
              <a:t>Enlarge the spectroscopic sample – </a:t>
            </a:r>
            <a:r>
              <a:rPr lang="en-US" sz="2000" dirty="0" err="1" smtClean="0"/>
              <a:t>lpv-YSOs</a:t>
            </a:r>
            <a:r>
              <a:rPr lang="en-US" sz="2000" dirty="0" smtClean="0"/>
              <a:t>, faders, dippers</a:t>
            </a:r>
          </a:p>
          <a:p>
            <a:r>
              <a:rPr lang="en-US" sz="2000" dirty="0" smtClean="0"/>
              <a:t>AO </a:t>
            </a:r>
            <a:r>
              <a:rPr lang="en-US" sz="2000" dirty="0" smtClean="0"/>
              <a:t>imaging, jets</a:t>
            </a:r>
          </a:p>
          <a:p>
            <a:endParaRPr lang="en-US" sz="2000" dirty="0" smtClean="0"/>
          </a:p>
          <a:p>
            <a:r>
              <a:rPr lang="en-US" sz="2000" dirty="0" smtClean="0"/>
              <a:t>Enlarge the sample</a:t>
            </a:r>
          </a:p>
          <a:p>
            <a:pPr lvl="1"/>
            <a:r>
              <a:rPr lang="en-US" sz="1800" dirty="0" smtClean="0"/>
              <a:t>Search for higher amplitude systems </a:t>
            </a:r>
          </a:p>
          <a:p>
            <a:r>
              <a:rPr lang="en-US" sz="2000" dirty="0" smtClean="0"/>
              <a:t>Invert the search with external YSO lists</a:t>
            </a:r>
          </a:p>
          <a:p>
            <a:pPr lvl="1"/>
            <a:r>
              <a:rPr lang="en-US" sz="1800" dirty="0" smtClean="0"/>
              <a:t>Quantify incidence with Spitzer </a:t>
            </a:r>
            <a:r>
              <a:rPr lang="en-US" sz="1800" dirty="0" err="1" smtClean="0"/>
              <a:t>YSOs</a:t>
            </a:r>
            <a:r>
              <a:rPr lang="en-US" sz="1800" dirty="0" smtClean="0"/>
              <a:t> (</a:t>
            </a:r>
            <a:r>
              <a:rPr lang="en-US" sz="1800" dirty="0" err="1" smtClean="0"/>
              <a:t>Robitaille</a:t>
            </a:r>
            <a:r>
              <a:rPr lang="en-US" sz="1800" dirty="0" smtClean="0"/>
              <a:t> 2008 list)</a:t>
            </a:r>
          </a:p>
          <a:p>
            <a:pPr lvl="1">
              <a:buNone/>
            </a:pPr>
            <a:endParaRPr lang="en-US" sz="1800" dirty="0" smtClean="0"/>
          </a:p>
          <a:p>
            <a:r>
              <a:rPr lang="en-US" sz="2200" dirty="0" smtClean="0"/>
              <a:t>Also explore the “WIT” sky for new types of variable star or transient</a:t>
            </a:r>
          </a:p>
          <a:p>
            <a:pPr lvl="1"/>
            <a:r>
              <a:rPr lang="en-US" sz="1800" dirty="0" smtClean="0"/>
              <a:t>VVV has found 20 novae so far (mostly Roberto Saito but 2 by Carlos).</a:t>
            </a:r>
          </a:p>
          <a:p>
            <a:pPr lvl="1"/>
            <a:r>
              <a:rPr lang="en-US" sz="1800" dirty="0" smtClean="0"/>
              <a:t>Also 6 “VVV-WIT” objects.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45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133711" y="-6121400"/>
            <a:ext cx="37901563" cy="1905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71459" name="Rectangle 2"/>
          <p:cNvSpPr>
            <a:spLocks/>
          </p:cNvSpPr>
          <p:nvPr/>
        </p:nvSpPr>
        <p:spPr bwMode="auto">
          <a:xfrm>
            <a:off x="246038" y="191700"/>
            <a:ext cx="219236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6852" bIns="0">
            <a:prstTxWarp prst="textNoShape">
              <a:avLst/>
            </a:prstTxWarp>
            <a:spAutoFit/>
          </a:bodyPr>
          <a:lstStyle/>
          <a:p>
            <a:pPr marL="36513"/>
            <a:r>
              <a:rPr lang="en-US" dirty="0">
                <a:solidFill>
                  <a:srgbClr val="3366FF"/>
                </a:solidFill>
                <a:ea typeface="Times New Roman" pitchFamily="-99" charset="0"/>
                <a:cs typeface="Times New Roman" pitchFamily="-99" charset="0"/>
              </a:rPr>
              <a:t>2MASS  </a:t>
            </a:r>
            <a:r>
              <a:rPr lang="en-US" dirty="0" err="1" smtClean="0">
                <a:solidFill>
                  <a:srgbClr val="3366FF"/>
                </a:solidFill>
                <a:ea typeface="Times New Roman" pitchFamily="-99" charset="0"/>
                <a:cs typeface="Times New Roman" pitchFamily="-99" charset="0"/>
              </a:rPr>
              <a:t>JHKs</a:t>
            </a:r>
            <a:r>
              <a:rPr lang="en-US" dirty="0" smtClean="0">
                <a:solidFill>
                  <a:srgbClr val="3366FF"/>
                </a:solidFill>
                <a:ea typeface="Times New Roman" pitchFamily="-99" charset="0"/>
                <a:cs typeface="Times New Roman" pitchFamily="-99" charset="0"/>
              </a:rPr>
              <a:t> </a:t>
            </a:r>
            <a:r>
              <a:rPr lang="en-US" dirty="0">
                <a:solidFill>
                  <a:srgbClr val="3366FF"/>
                </a:solidFill>
                <a:ea typeface="Times New Roman" pitchFamily="-99" charset="0"/>
                <a:cs typeface="Times New Roman" pitchFamily="-99" charset="0"/>
              </a:rPr>
              <a:t>image</a:t>
            </a:r>
          </a:p>
        </p:txBody>
      </p:sp>
      <p:sp>
        <p:nvSpPr>
          <p:cNvPr id="1171460" name="Rectangle 3"/>
          <p:cNvSpPr>
            <a:spLocks/>
          </p:cNvSpPr>
          <p:nvPr/>
        </p:nvSpPr>
        <p:spPr bwMode="auto">
          <a:xfrm>
            <a:off x="7315200" y="50800"/>
            <a:ext cx="18034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2000">
                <a:solidFill>
                  <a:srgbClr val="2E6FFD"/>
                </a:solidFill>
                <a:latin typeface="Arial Italic" charset="0"/>
                <a:ea typeface="Arial Italic" charset="0"/>
                <a:cs typeface="Arial Italic" charset="0"/>
                <a:sym typeface="Arial Italic" charset="0"/>
              </a:rPr>
              <a:t>vvvsurvey.org</a:t>
            </a:r>
          </a:p>
        </p:txBody>
      </p:sp>
      <p:sp>
        <p:nvSpPr>
          <p:cNvPr id="1171461" name="Rectangle 4"/>
          <p:cNvSpPr>
            <a:spLocks/>
          </p:cNvSpPr>
          <p:nvPr/>
        </p:nvSpPr>
        <p:spPr bwMode="auto">
          <a:xfrm>
            <a:off x="1549400" y="3378200"/>
            <a:ext cx="177800" cy="11430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1462" name="Rectangle 5"/>
          <p:cNvSpPr>
            <a:spLocks/>
          </p:cNvSpPr>
          <p:nvPr/>
        </p:nvSpPr>
        <p:spPr bwMode="auto">
          <a:xfrm>
            <a:off x="2438400" y="762000"/>
            <a:ext cx="70612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latin typeface="Helvetica" pitchFamily="-99" charset="0"/>
                <a:ea typeface="Helvetica" pitchFamily="-99" charset="0"/>
                <a:cs typeface="Helvetica" pitchFamily="-99" charset="0"/>
                <a:sym typeface="Helvetica" pitchFamily="-99" charset="0"/>
              </a:rPr>
              <a:t>Bulge 300 sq deg:   -10º &lt; </a:t>
            </a:r>
            <a:r>
              <a:rPr lang="en-US" sz="2200" b="1" dirty="0" err="1">
                <a:latin typeface="Helvetica" pitchFamily="-99" charset="0"/>
                <a:ea typeface="Helvetica" pitchFamily="-99" charset="0"/>
                <a:cs typeface="Helvetica" pitchFamily="-99" charset="0"/>
                <a:sym typeface="Helvetica" pitchFamily="-99" charset="0"/>
              </a:rPr>
              <a:t>l</a:t>
            </a:r>
            <a:r>
              <a:rPr lang="en-US" sz="2200" b="1" dirty="0">
                <a:latin typeface="Helvetica" pitchFamily="-99" charset="0"/>
                <a:ea typeface="Helvetica" pitchFamily="-99" charset="0"/>
                <a:cs typeface="Helvetica" pitchFamily="-99" charset="0"/>
                <a:sym typeface="Helvetica" pitchFamily="-99" charset="0"/>
              </a:rPr>
              <a:t> &lt; +10º ; -10º &lt; </a:t>
            </a:r>
            <a:r>
              <a:rPr lang="en-US" sz="2200" b="1" dirty="0" err="1">
                <a:latin typeface="Helvetica" pitchFamily="-99" charset="0"/>
                <a:ea typeface="Helvetica" pitchFamily="-99" charset="0"/>
                <a:cs typeface="Helvetica" pitchFamily="-99" charset="0"/>
                <a:sym typeface="Helvetica" pitchFamily="-99" charset="0"/>
              </a:rPr>
              <a:t>b</a:t>
            </a:r>
            <a:r>
              <a:rPr lang="en-US" sz="2200" b="1" dirty="0">
                <a:latin typeface="Helvetica" pitchFamily="-99" charset="0"/>
                <a:ea typeface="Helvetica" pitchFamily="-99" charset="0"/>
                <a:cs typeface="Helvetica" pitchFamily="-99" charset="0"/>
                <a:sym typeface="Helvetica" pitchFamily="-99" charset="0"/>
              </a:rPr>
              <a:t> &lt; +5º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latin typeface="Helvetica" pitchFamily="-99" charset="0"/>
                <a:ea typeface="Helvetica" pitchFamily="-99" charset="0"/>
                <a:cs typeface="Helvetica" pitchFamily="-99" charset="0"/>
                <a:sym typeface="Helvetica" pitchFamily="-99" charset="0"/>
              </a:rPr>
              <a:t>Disk   220 sq deg:    -65º &lt; </a:t>
            </a:r>
            <a:r>
              <a:rPr lang="en-US" sz="2200" b="1" dirty="0" err="1">
                <a:latin typeface="Helvetica" pitchFamily="-99" charset="0"/>
                <a:ea typeface="Helvetica" pitchFamily="-99" charset="0"/>
                <a:cs typeface="Helvetica" pitchFamily="-99" charset="0"/>
                <a:sym typeface="Helvetica" pitchFamily="-99" charset="0"/>
              </a:rPr>
              <a:t>l</a:t>
            </a:r>
            <a:r>
              <a:rPr lang="en-US" sz="2200" b="1" dirty="0">
                <a:latin typeface="Helvetica" pitchFamily="-99" charset="0"/>
                <a:ea typeface="Helvetica" pitchFamily="-99" charset="0"/>
                <a:cs typeface="Helvetica" pitchFamily="-99" charset="0"/>
                <a:sym typeface="Helvetica" pitchFamily="-99" charset="0"/>
              </a:rPr>
              <a:t> &lt; -10º ;  - 2º &lt; </a:t>
            </a:r>
            <a:r>
              <a:rPr lang="en-US" sz="2200" b="1" dirty="0" err="1">
                <a:latin typeface="Helvetica" pitchFamily="-99" charset="0"/>
                <a:ea typeface="Helvetica" pitchFamily="-99" charset="0"/>
                <a:cs typeface="Helvetica" pitchFamily="-99" charset="0"/>
                <a:sym typeface="Helvetica" pitchFamily="-99" charset="0"/>
              </a:rPr>
              <a:t>b</a:t>
            </a:r>
            <a:r>
              <a:rPr lang="en-US" sz="2200" b="1" dirty="0">
                <a:latin typeface="Helvetica" pitchFamily="-99" charset="0"/>
                <a:ea typeface="Helvetica" pitchFamily="-99" charset="0"/>
                <a:cs typeface="Helvetica" pitchFamily="-99" charset="0"/>
                <a:sym typeface="Helvetica" pitchFamily="-99" charset="0"/>
              </a:rPr>
              <a:t> &lt; +2º</a:t>
            </a:r>
          </a:p>
        </p:txBody>
      </p:sp>
      <p:sp>
        <p:nvSpPr>
          <p:cNvPr id="1171464" name="Rectangle 7"/>
          <p:cNvSpPr>
            <a:spLocks/>
          </p:cNvSpPr>
          <p:nvPr/>
        </p:nvSpPr>
        <p:spPr bwMode="auto">
          <a:xfrm>
            <a:off x="469900" y="2806700"/>
            <a:ext cx="2273300" cy="1714500"/>
          </a:xfrm>
          <a:prstGeom prst="rect">
            <a:avLst/>
          </a:prstGeom>
          <a:noFill/>
          <a:ln w="635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1465" name="Rectangle 8"/>
          <p:cNvSpPr>
            <a:spLocks/>
          </p:cNvSpPr>
          <p:nvPr/>
        </p:nvSpPr>
        <p:spPr bwMode="auto">
          <a:xfrm>
            <a:off x="2741613" y="3149600"/>
            <a:ext cx="6288087" cy="431800"/>
          </a:xfrm>
          <a:prstGeom prst="rect">
            <a:avLst/>
          </a:prstGeom>
          <a:noFill/>
          <a:ln w="63500" cap="rnd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89" name="Rectangle 9"/>
          <p:cNvSpPr>
            <a:spLocks/>
          </p:cNvSpPr>
          <p:nvPr/>
        </p:nvSpPr>
        <p:spPr bwMode="auto">
          <a:xfrm>
            <a:off x="2387600" y="4983238"/>
            <a:ext cx="7112000" cy="977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defRPr/>
            </a:pPr>
            <a:r>
              <a:rPr lang="en-US" sz="22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45-70 epochs of Ks from 2010-2015. </a:t>
            </a:r>
            <a:r>
              <a:rPr lang="en-US" sz="22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COMPLETED!</a:t>
            </a:r>
          </a:p>
          <a:p>
            <a:pPr>
              <a:lnSpc>
                <a:spcPct val="120000"/>
              </a:lnSpc>
              <a:defRPr/>
            </a:pPr>
            <a:r>
              <a:rPr lang="en-US" sz="22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2 epochs of </a:t>
            </a:r>
            <a:r>
              <a:rPr lang="en-US" sz="2200" b="1" dirty="0" err="1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JHKs</a:t>
            </a:r>
            <a:r>
              <a:rPr lang="en-US" sz="22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. Separately 2 epochs of ZY. </a:t>
            </a:r>
            <a:endParaRPr lang="en-US" sz="22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7600" y="6076891"/>
            <a:ext cx="6960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Minniti</a:t>
            </a:r>
            <a:r>
              <a:rPr lang="en-US" sz="2000" dirty="0" smtClean="0">
                <a:solidFill>
                  <a:schemeClr val="bg1"/>
                </a:solidFill>
              </a:rPr>
              <a:t>, Lucas et al.2010, New </a:t>
            </a:r>
            <a:r>
              <a:rPr lang="en-US" sz="2000" dirty="0" err="1" smtClean="0">
                <a:solidFill>
                  <a:schemeClr val="bg1"/>
                </a:solidFill>
              </a:rPr>
              <a:t>Ast</a:t>
            </a:r>
            <a:r>
              <a:rPr lang="en-US" sz="2000" dirty="0" smtClean="0">
                <a:solidFill>
                  <a:schemeClr val="bg1"/>
                </a:solidFill>
              </a:rPr>
              <a:t>. 15, 433 (VVV definition)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Saito, </a:t>
            </a:r>
            <a:r>
              <a:rPr lang="en-US" sz="2000" dirty="0" err="1" smtClean="0">
                <a:solidFill>
                  <a:schemeClr val="bg1"/>
                </a:solidFill>
              </a:rPr>
              <a:t>Hempel</a:t>
            </a:r>
            <a:r>
              <a:rPr lang="en-US" sz="2000" dirty="0" smtClean="0">
                <a:solidFill>
                  <a:schemeClr val="bg1"/>
                </a:solidFill>
              </a:rPr>
              <a:t> et al.2012, A&amp;A, 537, A107 (DR1 paper)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35052" y="3511"/>
            <a:ext cx="128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VVV</a:t>
            </a:r>
            <a:endParaRPr lang="en-US" sz="3600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ar336_lc1_Robit_obj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588" y="3911598"/>
            <a:ext cx="4286106" cy="2671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19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Interesting variables</a:t>
            </a:r>
            <a:endParaRPr lang="en-US" dirty="0"/>
          </a:p>
        </p:txBody>
      </p:sp>
      <p:pic>
        <p:nvPicPr>
          <p:cNvPr id="4" name="Picture 3" descr="Var402_l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76" y="1099320"/>
            <a:ext cx="4283859" cy="2687912"/>
          </a:xfrm>
          <a:prstGeom prst="rect">
            <a:avLst/>
          </a:prstGeom>
        </p:spPr>
      </p:pic>
      <p:pic>
        <p:nvPicPr>
          <p:cNvPr id="5" name="Picture 4" descr="Var357_l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588" y="1099320"/>
            <a:ext cx="4283860" cy="2687912"/>
          </a:xfrm>
          <a:prstGeom prst="rect">
            <a:avLst/>
          </a:prstGeom>
        </p:spPr>
      </p:pic>
      <p:pic>
        <p:nvPicPr>
          <p:cNvPr id="6" name="Picture 5" descr="Var328_l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975" y="3895124"/>
            <a:ext cx="4283859" cy="2687911"/>
          </a:xfrm>
          <a:prstGeom prst="rect">
            <a:avLst/>
          </a:prstGeom>
        </p:spPr>
      </p:pic>
      <p:pic>
        <p:nvPicPr>
          <p:cNvPr id="8" name="Picture 7" descr="Var336_lc2_Robit_obj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9834" y="3918014"/>
            <a:ext cx="4283860" cy="26650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988" y="4115900"/>
            <a:ext cx="165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</a:t>
            </a:r>
            <a:r>
              <a:rPr lang="en-US" dirty="0" smtClean="0"/>
              <a:t> 328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47039" y="1407356"/>
            <a:ext cx="165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</a:t>
            </a:r>
            <a:r>
              <a:rPr lang="en-US" dirty="0" smtClean="0"/>
              <a:t> 402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77845" y="1407356"/>
            <a:ext cx="165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</a:t>
            </a:r>
            <a:r>
              <a:rPr lang="en-US" dirty="0" smtClean="0"/>
              <a:t> 357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27895" y="3948800"/>
            <a:ext cx="165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</a:t>
            </a:r>
            <a:r>
              <a:rPr lang="en-US" dirty="0" smtClean="0"/>
              <a:t> 336 - red</a:t>
            </a:r>
            <a:endParaRPr lang="en-US" dirty="0"/>
          </a:p>
        </p:txBody>
      </p:sp>
      <p:pic>
        <p:nvPicPr>
          <p:cNvPr id="9" name="Picture 8" descr="Var336_WCI_lo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92" y="2539896"/>
            <a:ext cx="4292760" cy="4177696"/>
          </a:xfrm>
          <a:prstGeom prst="rect">
            <a:avLst/>
          </a:prstGeom>
        </p:spPr>
      </p:pic>
      <p:pic>
        <p:nvPicPr>
          <p:cNvPr id="10" name="Picture 9" descr="Var336_Glimpse.png"/>
          <p:cNvPicPr>
            <a:picLocks noChangeAspect="1"/>
          </p:cNvPicPr>
          <p:nvPr/>
        </p:nvPicPr>
        <p:blipFill>
          <a:blip r:embed="rId9">
            <a:lum contrast="15000"/>
          </a:blip>
          <a:srcRect l="16999" r="16999" b="5602"/>
          <a:stretch>
            <a:fillRect/>
          </a:stretch>
        </p:blipFill>
        <p:spPr>
          <a:xfrm rot="3000000">
            <a:off x="5292764" y="2975814"/>
            <a:ext cx="3009978" cy="326579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rot="10800000">
            <a:off x="7027896" y="4745599"/>
            <a:ext cx="1261031" cy="891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2409893" y="4765602"/>
            <a:ext cx="1261031" cy="891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544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VVV Infrared </a:t>
            </a:r>
            <a:r>
              <a:rPr lang="en-US" sz="2800" dirty="0" err="1" smtClean="0"/>
              <a:t>Astrometric</a:t>
            </a:r>
            <a:r>
              <a:rPr lang="en-US" sz="2800" dirty="0" smtClean="0"/>
              <a:t> Catalogue (VIRAC)</a:t>
            </a:r>
            <a:endParaRPr lang="en-US" sz="2800" dirty="0"/>
          </a:p>
        </p:txBody>
      </p:sp>
      <p:pic>
        <p:nvPicPr>
          <p:cNvPr id="4" name="Picture 3" descr="VVV_GaiaDR1_de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385"/>
            <a:ext cx="9144000" cy="4231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0100" y="2580188"/>
            <a:ext cx="458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VVV source density map (10 &lt; Ks &lt; 16)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60100" y="4661036"/>
            <a:ext cx="458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GAIA DR1 source density map</a:t>
            </a:r>
            <a:endParaRPr lang="en-US" dirty="0"/>
          </a:p>
        </p:txBody>
      </p:sp>
      <p:pic>
        <p:nvPicPr>
          <p:cNvPr id="7" name="Picture 6" descr="d084_Gaia_VV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71" y="2500179"/>
            <a:ext cx="4490743" cy="41107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0144" y="2700197"/>
            <a:ext cx="2310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GAIA DR1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VVV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21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VIRAC version 1 </a:t>
            </a:r>
            <a:r>
              <a:rPr lang="en-US" sz="2000" dirty="0" smtClean="0"/>
              <a:t>(Leigh Smith, Phil Lucas et al.)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6000"/>
            <a:ext cx="8229600" cy="137419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V1 is relative </a:t>
            </a:r>
            <a:r>
              <a:rPr lang="en-US" sz="2000" dirty="0" smtClean="0"/>
              <a:t>astrometry, using Cambridge pipeline catalogue.</a:t>
            </a:r>
          </a:p>
          <a:p>
            <a:r>
              <a:rPr lang="en-US" sz="2000" dirty="0" smtClean="0"/>
              <a:t>V2 will be PSG astrometry on the GAIA absolute reference frame.</a:t>
            </a:r>
          </a:p>
          <a:p>
            <a:r>
              <a:rPr lang="en-US" sz="2000" dirty="0" smtClean="0"/>
              <a:t>V3: Shift &amp; Stack astrometry (fingers crossed…)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52" y="3041193"/>
            <a:ext cx="3791522" cy="3016910"/>
          </a:xfrm>
          <a:prstGeom prst="rect">
            <a:avLst/>
          </a:prstGeom>
        </p:spPr>
      </p:pic>
      <p:pic>
        <p:nvPicPr>
          <p:cNvPr id="5" name="Picture 4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2" y="3041193"/>
            <a:ext cx="3909948" cy="2965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3706" y="3675739"/>
            <a:ext cx="1414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 </a:t>
            </a:r>
            <a:r>
              <a:rPr lang="en-US" sz="1600" dirty="0" err="1" smtClean="0"/>
              <a:t>pawprint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522377" y="3170231"/>
            <a:ext cx="299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Full </a:t>
            </a:r>
            <a:r>
              <a:rPr lang="en-US" sz="1600" dirty="0" smtClean="0">
                <a:solidFill>
                  <a:srgbClr val="FF0000"/>
                </a:solidFill>
              </a:rPr>
              <a:t>survey, 312 million stars,119 </a:t>
            </a:r>
            <a:r>
              <a:rPr lang="en-US" sz="1600" dirty="0" smtClean="0">
                <a:solidFill>
                  <a:srgbClr val="FF0000"/>
                </a:solidFill>
              </a:rPr>
              <a:t>million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“reliable”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0.67 </a:t>
            </a:r>
            <a:r>
              <a:rPr lang="en-US" sz="1600" dirty="0" err="1" smtClean="0">
                <a:solidFill>
                  <a:srgbClr val="FF0000"/>
                </a:solidFill>
              </a:rPr>
              <a:t>mas</a:t>
            </a:r>
            <a:r>
              <a:rPr lang="en-US" sz="1600" dirty="0" smtClean="0">
                <a:solidFill>
                  <a:srgbClr val="FF0000"/>
                </a:solidFill>
              </a:rPr>
              <a:t> median error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8" name="Picture 7" descr="VIRAC_title_p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706" y="1266000"/>
            <a:ext cx="6726527" cy="5335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707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Parallaxes – the largest ground-based catalogue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899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Parallaxes</a:t>
            </a:r>
            <a:r>
              <a:rPr lang="en-US" sz="2000" dirty="0" smtClean="0"/>
              <a:t> measured </a:t>
            </a:r>
            <a:r>
              <a:rPr lang="en-US" sz="2000" dirty="0" smtClean="0"/>
              <a:t>for 6935 stars at &gt;</a:t>
            </a:r>
            <a:r>
              <a:rPr lang="en-US" sz="2000" dirty="0" smtClean="0"/>
              <a:t>5σ.    </a:t>
            </a:r>
            <a:r>
              <a:rPr lang="en-US" sz="2000" dirty="0" smtClean="0"/>
              <a:t>1.1 </a:t>
            </a:r>
            <a:r>
              <a:rPr lang="en-US" sz="2000" dirty="0" err="1" smtClean="0"/>
              <a:t>mas</a:t>
            </a:r>
            <a:r>
              <a:rPr lang="en-US" sz="2000" dirty="0" smtClean="0"/>
              <a:t> median precision.</a:t>
            </a:r>
          </a:p>
          <a:p>
            <a:pPr>
              <a:buNone/>
            </a:pPr>
            <a:r>
              <a:rPr lang="en-US" sz="2000" dirty="0" smtClean="0"/>
              <a:t>(</a:t>
            </a:r>
            <a:r>
              <a:rPr lang="en-US" sz="2000" dirty="0" err="1" smtClean="0"/>
              <a:t>MEarth</a:t>
            </a:r>
            <a:r>
              <a:rPr lang="en-US" sz="2000" dirty="0" smtClean="0"/>
              <a:t>: 1507 parallaxes, 5 </a:t>
            </a:r>
            <a:r>
              <a:rPr lang="en-US" sz="2000" dirty="0" err="1" smtClean="0"/>
              <a:t>mas</a:t>
            </a:r>
            <a:r>
              <a:rPr lang="en-US" sz="2000" dirty="0" smtClean="0"/>
              <a:t> precision, </a:t>
            </a:r>
            <a:r>
              <a:rPr lang="en-US" sz="2000" dirty="0" err="1" smtClean="0"/>
              <a:t>Dittman</a:t>
            </a:r>
            <a:r>
              <a:rPr lang="en-US" sz="2000" dirty="0" smtClean="0"/>
              <a:t> et al.’14).</a:t>
            </a:r>
          </a:p>
          <a:p>
            <a:endParaRPr lang="en-US" sz="2000" dirty="0"/>
          </a:p>
        </p:txBody>
      </p:sp>
      <p:pic>
        <p:nvPicPr>
          <p:cNvPr id="4" name="Picture 3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2" y="2660352"/>
            <a:ext cx="4432932" cy="3578881"/>
          </a:xfrm>
          <a:prstGeom prst="rect">
            <a:avLst/>
          </a:prstGeom>
        </p:spPr>
      </p:pic>
      <p:pic>
        <p:nvPicPr>
          <p:cNvPr id="5" name="Picture 4" descr="tgas_vvv_pl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850" y="2794469"/>
            <a:ext cx="4446150" cy="3444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0164" y="2865557"/>
            <a:ext cx="23600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Tycho</a:t>
            </a:r>
            <a:r>
              <a:rPr lang="en-US" sz="1600" dirty="0" smtClean="0">
                <a:solidFill>
                  <a:srgbClr val="0000FF"/>
                </a:solidFill>
              </a:rPr>
              <a:t>-GAIA match for faint companions 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938"/>
            <a:ext cx="8229600" cy="73909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Some useful brown dwarfs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7408"/>
            <a:ext cx="8229600" cy="5569951"/>
          </a:xfrm>
        </p:spPr>
        <p:txBody>
          <a:bodyPr>
            <a:noAutofit/>
          </a:bodyPr>
          <a:lstStyle/>
          <a:p>
            <a:r>
              <a:rPr lang="en-US" sz="2000" dirty="0" smtClean="0"/>
              <a:t>Discovery of </a:t>
            </a:r>
            <a:r>
              <a:rPr lang="en-US" sz="2000" dirty="0" err="1" smtClean="0"/>
              <a:t>β</a:t>
            </a:r>
            <a:r>
              <a:rPr lang="en-US" sz="2000" dirty="0" smtClean="0"/>
              <a:t> </a:t>
            </a:r>
            <a:r>
              <a:rPr lang="en-US" sz="2000" dirty="0" err="1" smtClean="0"/>
              <a:t>Circini</a:t>
            </a:r>
            <a:r>
              <a:rPr lang="en-US" sz="2000" dirty="0" smtClean="0"/>
              <a:t> B – a 400 </a:t>
            </a:r>
            <a:r>
              <a:rPr lang="en-US" sz="2000" dirty="0" err="1" smtClean="0"/>
              <a:t>Myr</a:t>
            </a:r>
            <a:r>
              <a:rPr lang="en-US" sz="2000" dirty="0" smtClean="0"/>
              <a:t> brown dwarf benchmark binary.</a:t>
            </a:r>
          </a:p>
          <a:p>
            <a:pPr lvl="1">
              <a:buNone/>
            </a:pPr>
            <a:r>
              <a:rPr lang="en-US" sz="1600" dirty="0" smtClean="0"/>
              <a:t>(Smith, Lucas et al.2015, MNRAS 454, 4476)</a:t>
            </a:r>
          </a:p>
          <a:p>
            <a:pPr lvl="1">
              <a:buNone/>
            </a:pPr>
            <a:endParaRPr lang="en-US" sz="16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Discovery of LTT </a:t>
            </a:r>
            <a:r>
              <a:rPr lang="en-US" sz="2000" dirty="0" smtClean="0"/>
              <a:t>7251B</a:t>
            </a:r>
          </a:p>
          <a:p>
            <a:pPr lvl="1"/>
            <a:r>
              <a:rPr lang="en-US" sz="1800" dirty="0" smtClean="0"/>
              <a:t>benchmark binary with over 20 elemental abundances from HARPS GTO</a:t>
            </a:r>
            <a:r>
              <a:rPr lang="en-US" sz="1800" dirty="0" smtClean="0"/>
              <a:t> </a:t>
            </a:r>
            <a:r>
              <a:rPr lang="en-US" sz="1800" dirty="0" smtClean="0"/>
              <a:t>obs.</a:t>
            </a:r>
            <a:endParaRPr lang="en-US" sz="1800" dirty="0" smtClean="0"/>
          </a:p>
          <a:p>
            <a:pPr lvl="1"/>
            <a:endParaRPr lang="en-US" sz="1600" dirty="0" smtClean="0"/>
          </a:p>
          <a:p>
            <a:r>
              <a:rPr lang="en-US" sz="2000" dirty="0" smtClean="0"/>
              <a:t>Discovery of</a:t>
            </a:r>
            <a:r>
              <a:rPr lang="en-US" sz="2000" dirty="0" smtClean="0"/>
              <a:t> 2MASS 1256-6202, an L7 sub</a:t>
            </a:r>
            <a:r>
              <a:rPr lang="en-US" sz="2000" dirty="0" smtClean="0"/>
              <a:t>-</a:t>
            </a:r>
            <a:r>
              <a:rPr lang="en-US" sz="2000" dirty="0" smtClean="0"/>
              <a:t>dwarf. </a:t>
            </a:r>
            <a:r>
              <a:rPr lang="en-US" sz="2000" dirty="0" smtClean="0"/>
              <a:t>PM=1.1”/ yr</a:t>
            </a:r>
            <a:r>
              <a:rPr lang="en-US" sz="2000" dirty="0" smtClean="0"/>
              <a:t>.</a:t>
            </a:r>
          </a:p>
          <a:p>
            <a:pPr lvl="1"/>
            <a:r>
              <a:rPr lang="en-US" sz="1600" dirty="0" smtClean="0"/>
              <a:t>One of only 4 late L sub-dwarfs or extreme sub-dwarfs. </a:t>
            </a:r>
            <a:endParaRPr lang="en-US" sz="1600" dirty="0" smtClean="0"/>
          </a:p>
          <a:p>
            <a:pPr lvl="1"/>
            <a:r>
              <a:rPr lang="en-US" sz="1800" dirty="0" smtClean="0"/>
              <a:t>Metal poor ([M/H] ~ </a:t>
            </a:r>
            <a:r>
              <a:rPr lang="en-US" sz="1800" dirty="0" smtClean="0"/>
              <a:t>-1) </a:t>
            </a:r>
            <a:r>
              <a:rPr lang="en-US" sz="1800" dirty="0" smtClean="0"/>
              <a:t>brown dwarfs test star formation theory.</a:t>
            </a:r>
            <a:endParaRPr lang="en-US" sz="1800" dirty="0"/>
          </a:p>
        </p:txBody>
      </p:sp>
      <p:pic>
        <p:nvPicPr>
          <p:cNvPr id="4" name="Picture 3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90" y="1908832"/>
            <a:ext cx="3364173" cy="2547160"/>
          </a:xfrm>
          <a:prstGeom prst="rect">
            <a:avLst/>
          </a:prstGeom>
        </p:spPr>
      </p:pic>
      <p:pic>
        <p:nvPicPr>
          <p:cNvPr id="6" name="Picture 5" descr="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911" y="1942252"/>
            <a:ext cx="3293845" cy="254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30337"/>
            <a:ext cx="8229600" cy="75023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Galactic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rotation curves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5180" y="1183826"/>
            <a:ext cx="649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Using red clump giants in a slice at </a:t>
            </a:r>
            <a:r>
              <a:rPr lang="en-US" dirty="0" err="1" smtClean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 = 300°, 0.5°&lt;|</a:t>
            </a:r>
            <a:r>
              <a:rPr lang="en-US" dirty="0" err="1" smtClean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|&lt;1°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Vtan</a:t>
            </a:r>
            <a:r>
              <a:rPr lang="en-US" dirty="0" smtClean="0">
                <a:solidFill>
                  <a:schemeClr val="bg1"/>
                </a:solidFill>
              </a:rPr>
              <a:t> precision as good as 1.5 km/</a:t>
            </a:r>
            <a:r>
              <a:rPr lang="en-US" dirty="0" err="1" smtClean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leigh_giantbran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073" y="2150001"/>
            <a:ext cx="4300878" cy="3319689"/>
          </a:xfrm>
          <a:prstGeom prst="rect">
            <a:avLst/>
          </a:prstGeom>
        </p:spPr>
      </p:pic>
      <p:pic>
        <p:nvPicPr>
          <p:cNvPr id="11" name="Picture 10" descr="leigh_pm_vs_K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29" y="2775597"/>
            <a:ext cx="4469966" cy="3452054"/>
          </a:xfrm>
          <a:prstGeom prst="rect">
            <a:avLst/>
          </a:prstGeom>
        </p:spPr>
      </p:pic>
      <p:pic>
        <p:nvPicPr>
          <p:cNvPr id="12" name="Picture 11" descr="leigh_Vtan_giants_rotcurv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270" y="2786737"/>
            <a:ext cx="4557434" cy="3452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338"/>
            <a:ext cx="8229600" cy="83935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</a:t>
            </a:r>
            <a:r>
              <a:rPr lang="en-US" sz="2800" dirty="0" smtClean="0"/>
              <a:t>luster decontamination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23" y="1600200"/>
            <a:ext cx="8397133" cy="87285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Proper motion decontamination of FSR 1735 = 2MASS GC03 </a:t>
            </a:r>
          </a:p>
          <a:p>
            <a:pPr lvl="1"/>
            <a:r>
              <a:rPr lang="en-US" sz="1800" dirty="0" smtClean="0"/>
              <a:t>A globular cluster at </a:t>
            </a:r>
            <a:r>
              <a:rPr lang="en-US" sz="1800" dirty="0" err="1" smtClean="0"/>
              <a:t>d</a:t>
            </a:r>
            <a:r>
              <a:rPr lang="en-US" sz="1800" dirty="0" smtClean="0"/>
              <a:t>=11 </a:t>
            </a:r>
            <a:r>
              <a:rPr lang="en-US" sz="1800" dirty="0" err="1" smtClean="0"/>
              <a:t>kpc</a:t>
            </a:r>
            <a:r>
              <a:rPr lang="en-US" sz="1800" dirty="0" smtClean="0"/>
              <a:t> </a:t>
            </a:r>
            <a:r>
              <a:rPr lang="en-US" sz="1600" dirty="0" smtClean="0"/>
              <a:t>(see </a:t>
            </a:r>
            <a:r>
              <a:rPr lang="en-US" sz="1600" dirty="0" err="1" smtClean="0"/>
              <a:t>Carballo</a:t>
            </a:r>
            <a:r>
              <a:rPr lang="en-US" sz="1600" dirty="0" smtClean="0"/>
              <a:t>-Bello et al.2016, MNRAS 462, 501)</a:t>
            </a:r>
          </a:p>
          <a:p>
            <a:pPr lvl="1"/>
            <a:endParaRPr lang="en-US" sz="1600" dirty="0"/>
          </a:p>
        </p:txBody>
      </p:sp>
      <p:pic>
        <p:nvPicPr>
          <p:cNvPr id="4" name="Picture 3" descr="GC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39810"/>
            <a:ext cx="3586994" cy="3532339"/>
          </a:xfrm>
          <a:prstGeom prst="rect">
            <a:avLst/>
          </a:prstGeom>
        </p:spPr>
      </p:pic>
      <p:pic>
        <p:nvPicPr>
          <p:cNvPr id="5" name="Picture 4" descr="GC03_cmd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229" y="2639810"/>
            <a:ext cx="4397641" cy="3486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0025" y="6340462"/>
            <a:ext cx="7150196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(see R. Contreras PSF proper motions version for better results)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sgr_cmag_leig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5" y="2011758"/>
            <a:ext cx="4716475" cy="3665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543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Motion of the Sagittarius </a:t>
            </a:r>
            <a:r>
              <a:rPr lang="en-US" sz="2800" dirty="0" smtClean="0"/>
              <a:t>d</a:t>
            </a:r>
            <a:r>
              <a:rPr lang="en-US" sz="2800" dirty="0" smtClean="0"/>
              <a:t>warf galaxy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04363" y="5341125"/>
            <a:ext cx="133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F-G dwarfs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59383" y="5729397"/>
            <a:ext cx="133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Bulge giants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5651" y="5677544"/>
            <a:ext cx="133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 dwarfs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3635" y="4813292"/>
            <a:ext cx="10464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Galaxies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060082" y="2871680"/>
            <a:ext cx="133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Sag stars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623390" y="4574474"/>
            <a:ext cx="863285" cy="630016"/>
          </a:xfrm>
          <a:prstGeom prst="straightConnector1">
            <a:avLst/>
          </a:prstGeom>
          <a:ln w="38100">
            <a:solidFill>
              <a:srgbClr val="00C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973706" y="5026678"/>
            <a:ext cx="1170082" cy="377408"/>
          </a:xfrm>
          <a:prstGeom prst="straightConnector1">
            <a:avLst/>
          </a:prstGeom>
          <a:ln w="38100">
            <a:solidFill>
              <a:srgbClr val="00C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V="1">
            <a:off x="2114484" y="4734080"/>
            <a:ext cx="1051185" cy="840013"/>
          </a:xfrm>
          <a:prstGeom prst="straightConnector1">
            <a:avLst/>
          </a:prstGeom>
          <a:ln w="38100">
            <a:solidFill>
              <a:srgbClr val="00C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 flipV="1">
            <a:off x="2510069" y="3138044"/>
            <a:ext cx="597420" cy="144380"/>
          </a:xfrm>
          <a:prstGeom prst="straightConnector1">
            <a:avLst/>
          </a:prstGeom>
          <a:ln w="38100">
            <a:solidFill>
              <a:srgbClr val="00C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sgr_pm_plot_leig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135" y="1661524"/>
            <a:ext cx="4203865" cy="3992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9761" y="2136536"/>
            <a:ext cx="6055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C900"/>
                </a:solidFill>
              </a:rPr>
              <a:t>Thank you!</a:t>
            </a:r>
            <a:endParaRPr lang="en-US" sz="4400" dirty="0">
              <a:solidFill>
                <a:srgbClr val="00C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820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Infrared survey footprints &amp; VVVX</a:t>
            </a:r>
            <a:endParaRPr lang="en-US" sz="3600" dirty="0"/>
          </a:p>
        </p:txBody>
      </p:sp>
      <p:pic>
        <p:nvPicPr>
          <p:cNvPr id="4" name="Picture 3" descr="vista_ukidss_survey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723" y="1800608"/>
            <a:ext cx="8762103" cy="442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 rot="599999">
            <a:off x="2297113" y="6200178"/>
            <a:ext cx="18796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~2x10</a:t>
            </a:r>
            <a:r>
              <a:rPr lang="en-US" sz="2400" baseline="32000" dirty="0" smtClean="0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9</a:t>
            </a:r>
            <a:r>
              <a:rPr lang="en-US" sz="2400" dirty="0" smtClean="0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 </a:t>
            </a:r>
            <a:r>
              <a:rPr lang="en-US" sz="2400" dirty="0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stars</a:t>
            </a:r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 rot="19800000">
            <a:off x="6854825" y="5508028"/>
            <a:ext cx="20447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2400" dirty="0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~</a:t>
            </a:r>
            <a:r>
              <a:rPr lang="en-US" sz="2400" dirty="0" smtClean="0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10</a:t>
            </a:r>
            <a:r>
              <a:rPr lang="en-US" sz="2400" baseline="32000" dirty="0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7</a:t>
            </a:r>
            <a:r>
              <a:rPr lang="en-US" sz="2400" dirty="0" smtClean="0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 </a:t>
            </a:r>
            <a:r>
              <a:rPr lang="en-US" sz="2400" dirty="0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variables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 rot="1800000">
            <a:off x="265113" y="5619153"/>
            <a:ext cx="24511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1600 </a:t>
            </a:r>
            <a:r>
              <a:rPr lang="en-US" sz="2400" dirty="0" err="1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sq.deg</a:t>
            </a:r>
            <a:r>
              <a:rPr lang="en-US" sz="2400" dirty="0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.</a:t>
            </a: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 rot="21000000">
            <a:off x="4921640" y="6196487"/>
            <a:ext cx="167879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25-40 </a:t>
            </a:r>
            <a:r>
              <a:rPr lang="en-US" sz="2400" dirty="0">
                <a:latin typeface="Gill Sans" pitchFamily="-99" charset="0"/>
                <a:ea typeface="Gill Sans" pitchFamily="-99" charset="0"/>
                <a:cs typeface="Gill Sans" pitchFamily="-99" charset="0"/>
                <a:sym typeface="Gill Sans" pitchFamily="-99" charset="0"/>
              </a:rPr>
              <a:t>epochs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603" y="1923277"/>
            <a:ext cx="8650236" cy="4202483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 smtClean="0"/>
              <a:t>Most (93%) pre-main sequence stars are variable </a:t>
            </a:r>
            <a:r>
              <a:rPr lang="en-US" sz="1730" dirty="0" smtClean="0"/>
              <a:t>(Rice, </a:t>
            </a:r>
            <a:r>
              <a:rPr lang="en-US" sz="1730" dirty="0" err="1" smtClean="0"/>
              <a:t>Wolk</a:t>
            </a:r>
            <a:r>
              <a:rPr lang="en-US" sz="1730" dirty="0" smtClean="0"/>
              <a:t> &amp; Aspin 2012, </a:t>
            </a:r>
            <a:r>
              <a:rPr lang="en-US" sz="1730" dirty="0" err="1" smtClean="0"/>
              <a:t>ApJ</a:t>
            </a:r>
            <a:r>
              <a:rPr lang="en-US" sz="1730" dirty="0" smtClean="0"/>
              <a:t>).</a:t>
            </a:r>
            <a:endParaRPr lang="en-US" sz="2000" dirty="0" smtClean="0"/>
          </a:p>
          <a:p>
            <a:pPr lvl="1"/>
            <a:r>
              <a:rPr lang="en-US" sz="1800" dirty="0" smtClean="0"/>
              <a:t>Hot &amp; cold spots, changing extinction and changing accretion.</a:t>
            </a:r>
            <a:endParaRPr lang="en-US" sz="1600" dirty="0" smtClean="0"/>
          </a:p>
          <a:p>
            <a:endParaRPr lang="en-US" sz="2000" dirty="0" smtClean="0"/>
          </a:p>
          <a:p>
            <a:r>
              <a:rPr lang="en-US" sz="2000" dirty="0" smtClean="0"/>
              <a:t>A very few </a:t>
            </a:r>
            <a:r>
              <a:rPr lang="en-US" sz="2000" dirty="0" err="1" smtClean="0"/>
              <a:t>YSOs</a:t>
            </a:r>
            <a:r>
              <a:rPr lang="en-US" sz="2000" dirty="0" smtClean="0"/>
              <a:t> were known to erupt. Episodic accretion.</a:t>
            </a:r>
          </a:p>
          <a:p>
            <a:pPr lvl="1"/>
            <a:r>
              <a:rPr lang="en-US" sz="1800" dirty="0" err="1" smtClean="0"/>
              <a:t>FUors</a:t>
            </a:r>
            <a:r>
              <a:rPr lang="en-US" sz="1800" dirty="0" smtClean="0"/>
              <a:t>: long duration outbursts (decades).  ~ 9 objects</a:t>
            </a:r>
          </a:p>
          <a:p>
            <a:pPr lvl="1"/>
            <a:r>
              <a:rPr lang="en-US" sz="1800" dirty="0" err="1" smtClean="0"/>
              <a:t>EXors</a:t>
            </a:r>
            <a:r>
              <a:rPr lang="en-US" sz="1800" dirty="0" smtClean="0"/>
              <a:t>: short outbursts.  ~ 8-12 objects</a:t>
            </a:r>
          </a:p>
          <a:p>
            <a:endParaRPr lang="en-US" sz="2000" dirty="0" smtClean="0"/>
          </a:p>
          <a:p>
            <a:r>
              <a:rPr lang="en-US" sz="2000" dirty="0" smtClean="0"/>
              <a:t>Only 3 deeply embedded IR eruptive variables were known.</a:t>
            </a:r>
          </a:p>
          <a:p>
            <a:pPr lvl="1"/>
            <a:r>
              <a:rPr lang="en-US" sz="1800" dirty="0" err="1" smtClean="0"/>
              <a:t>Hodapp</a:t>
            </a:r>
            <a:r>
              <a:rPr lang="en-US" sz="1800" dirty="0" smtClean="0"/>
              <a:t> et al.’96, </a:t>
            </a:r>
            <a:r>
              <a:rPr lang="en-US" sz="1800" dirty="0" err="1" smtClean="0"/>
              <a:t>Persi</a:t>
            </a:r>
            <a:r>
              <a:rPr lang="en-US" sz="1800" dirty="0" smtClean="0"/>
              <a:t> et al.’07, </a:t>
            </a:r>
            <a:r>
              <a:rPr lang="en-US" sz="1800" dirty="0" err="1" smtClean="0"/>
              <a:t>Caratti</a:t>
            </a:r>
            <a:r>
              <a:rPr lang="en-US" sz="1800" dirty="0" smtClean="0"/>
              <a:t> </a:t>
            </a:r>
            <a:r>
              <a:rPr lang="en-US" sz="1800" dirty="0" err="1" smtClean="0"/>
              <a:t>o</a:t>
            </a:r>
            <a:r>
              <a:rPr lang="en-US" sz="1800" dirty="0" smtClean="0"/>
              <a:t> </a:t>
            </a:r>
            <a:r>
              <a:rPr lang="en-US" sz="1800" dirty="0" err="1" smtClean="0"/>
              <a:t>Garatti</a:t>
            </a:r>
            <a:r>
              <a:rPr lang="en-US" sz="1800" dirty="0" smtClean="0"/>
              <a:t> ’11. </a:t>
            </a:r>
          </a:p>
          <a:p>
            <a:pPr lvl="1"/>
            <a:r>
              <a:rPr lang="en-US" sz="1800" dirty="0" smtClean="0"/>
              <a:t>Now </a:t>
            </a:r>
            <a:r>
              <a:rPr lang="en-US" sz="1800" dirty="0" err="1" smtClean="0"/>
              <a:t>Safron</a:t>
            </a:r>
            <a:r>
              <a:rPr lang="en-US" sz="1800" dirty="0" smtClean="0"/>
              <a:t> et al.’15 (Class 0 YSO) and more class 0 </a:t>
            </a:r>
            <a:r>
              <a:rPr lang="en-US" sz="1800" dirty="0" err="1" smtClean="0"/>
              <a:t>YSOs</a:t>
            </a:r>
            <a:r>
              <a:rPr lang="en-US" sz="1800" dirty="0" smtClean="0"/>
              <a:t> to come…</a:t>
            </a:r>
          </a:p>
          <a:p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Variability in Young Stellar Objects (</a:t>
            </a:r>
            <a:r>
              <a:rPr lang="en-US" sz="3600" dirty="0" err="1" smtClean="0"/>
              <a:t>YSOs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8" name="Picture 7" descr="hh212_h2clo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030" y="1145115"/>
            <a:ext cx="3543527" cy="5565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1030" y="6125760"/>
            <a:ext cx="1571920" cy="584776"/>
          </a:xfrm>
          <a:prstGeom prst="rect">
            <a:avLst/>
          </a:prstGeom>
          <a:solidFill>
            <a:schemeClr val="tx1"/>
          </a:solidFill>
        </p:spPr>
        <p:txBody>
          <a:bodyPr wrap="square" lIns="108000" rIns="72000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Zinnecker</a:t>
            </a:r>
            <a:r>
              <a:rPr lang="en-US" sz="1600" dirty="0" smtClean="0">
                <a:solidFill>
                  <a:schemeClr val="bg1"/>
                </a:solidFill>
              </a:rPr>
              <a:t> et al.1998, Nature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55" y="2329794"/>
            <a:ext cx="4045223" cy="4102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949" y="1826943"/>
            <a:ext cx="8681466" cy="3012191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Accretion-drive outbursts are thought to be common among pre-MS stars…..but rarely seen (e.g. Hartmann &amp; Kenyon 1996, </a:t>
            </a:r>
            <a:r>
              <a:rPr lang="en-US" sz="2000" dirty="0" err="1" smtClean="0"/>
              <a:t>AnnRevAA</a:t>
            </a:r>
            <a:r>
              <a:rPr lang="en-US" sz="2000" dirty="0" smtClean="0"/>
              <a:t>, 34,207).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May explain the scatter in HR diagrams of PMS clusters. </a:t>
            </a:r>
            <a:r>
              <a:rPr lang="en-US" sz="1600" dirty="0" smtClean="0"/>
              <a:t>(</a:t>
            </a:r>
            <a:r>
              <a:rPr lang="en-US" sz="1600" dirty="0" err="1" smtClean="0"/>
              <a:t>Baraffe</a:t>
            </a:r>
            <a:r>
              <a:rPr lang="en-US" sz="1600" dirty="0" smtClean="0"/>
              <a:t> et al.’09)</a:t>
            </a:r>
            <a:r>
              <a:rPr lang="en-US" sz="2000" dirty="0" smtClean="0"/>
              <a:t>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Could also solve the “Luminosity problem” </a:t>
            </a:r>
            <a:r>
              <a:rPr lang="en-US" sz="1600" dirty="0" smtClean="0"/>
              <a:t>(Kenyon et al. 1990), Enoch et al.(2009) - most class I </a:t>
            </a:r>
            <a:r>
              <a:rPr lang="en-US" sz="1600" dirty="0" err="1" smtClean="0"/>
              <a:t>YSOs</a:t>
            </a:r>
            <a:r>
              <a:rPr lang="en-US" sz="1600" dirty="0" smtClean="0"/>
              <a:t> in nearby </a:t>
            </a:r>
            <a:r>
              <a:rPr lang="en-US" sz="1600" dirty="0" err="1" smtClean="0"/>
              <a:t>SFRs</a:t>
            </a:r>
            <a:r>
              <a:rPr lang="en-US" sz="1600" dirty="0" smtClean="0"/>
              <a:t> have low luminosities (~1 L</a:t>
            </a:r>
            <a:r>
              <a:rPr lang="en-US" sz="16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1600" dirty="0" smtClean="0"/>
              <a:t>).</a:t>
            </a: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….so masses &amp; ages in the literature are often wrong??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554"/>
            <a:ext cx="8229600" cy="85049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Importance of eruptive</a:t>
            </a:r>
            <a:r>
              <a:rPr lang="en-US" sz="3600" dirty="0" smtClean="0"/>
              <a:t> </a:t>
            </a:r>
            <a:r>
              <a:rPr lang="en-US" sz="3600" dirty="0" smtClean="0">
                <a:ea typeface="+mj-ea"/>
                <a:cs typeface="+mj-cs"/>
              </a:rPr>
              <a:t>variability</a:t>
            </a:r>
            <a:endParaRPr lang="en-US" sz="3600" dirty="0">
              <a:ea typeface="+mj-ea"/>
              <a:cs typeface="+mj-cs"/>
            </a:endParaRPr>
          </a:p>
        </p:txBody>
      </p:sp>
      <p:pic>
        <p:nvPicPr>
          <p:cNvPr id="4" name="Picture 3" descr="weights_HR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30" y="2610958"/>
            <a:ext cx="6283541" cy="3938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5604" y="2985492"/>
            <a:ext cx="27295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Orion Nebula HR diagram</a:t>
            </a:r>
          </a:p>
          <a:p>
            <a:r>
              <a:rPr lang="en-US" sz="1600" dirty="0" smtClean="0"/>
              <a:t>Weights, Lucas et al.2009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707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Cause of outbursts?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The theory is tricky, several dozen options discussed (</a:t>
            </a:r>
            <a:r>
              <a:rPr lang="en-US" sz="2000" dirty="0" err="1" smtClean="0"/>
              <a:t>Audard</a:t>
            </a:r>
            <a:r>
              <a:rPr lang="en-US" sz="2000" dirty="0" smtClean="0"/>
              <a:t> 2014 review).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Thermal instability (accretion limit cycle like dwarf novae)    </a:t>
            </a:r>
          </a:p>
          <a:p>
            <a:pPr>
              <a:lnSpc>
                <a:spcPct val="90000"/>
              </a:lnSpc>
              <a:buNone/>
            </a:pPr>
            <a:r>
              <a:rPr lang="en-US" sz="2000" dirty="0" smtClean="0"/>
              <a:t>	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GPI+MRI rate mismatch </a:t>
            </a:r>
            <a:r>
              <a:rPr lang="en-US" sz="1800" dirty="0" smtClean="0"/>
              <a:t>(</a:t>
            </a:r>
            <a:r>
              <a:rPr lang="en-US" sz="1800" dirty="0" smtClean="0"/>
              <a:t>Zhu, Hartmann </a:t>
            </a:r>
            <a:r>
              <a:rPr lang="en-US" sz="1800" dirty="0" smtClean="0"/>
              <a:t>et al.2009abc)</a:t>
            </a:r>
            <a:r>
              <a:rPr lang="en-US" sz="2000" dirty="0" smtClean="0"/>
              <a:t>,   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Binary companion on eccentric orbit </a:t>
            </a:r>
            <a:r>
              <a:rPr lang="en-US" sz="1800" dirty="0" smtClean="0"/>
              <a:t>(</a:t>
            </a:r>
            <a:r>
              <a:rPr lang="en-US" sz="1800" dirty="0" err="1" smtClean="0"/>
              <a:t>Bonnell</a:t>
            </a:r>
            <a:r>
              <a:rPr lang="en-US" sz="1800" dirty="0" smtClean="0"/>
              <a:t> &amp; </a:t>
            </a:r>
            <a:r>
              <a:rPr lang="en-US" sz="1800" dirty="0" err="1" smtClean="0"/>
              <a:t>Bastien</a:t>
            </a:r>
            <a:r>
              <a:rPr lang="en-US" sz="1800" dirty="0" smtClean="0"/>
              <a:t> 1992)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Seen in LRLL 54361 with 10d period (</a:t>
            </a:r>
            <a:r>
              <a:rPr lang="en-US" sz="1800" dirty="0" err="1" smtClean="0"/>
              <a:t>Muzerolle</a:t>
            </a:r>
            <a:r>
              <a:rPr lang="en-US" sz="1800" dirty="0" smtClean="0"/>
              <a:t> et al.2013)        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GI/fragments </a:t>
            </a:r>
            <a:r>
              <a:rPr lang="en-US" sz="2000" dirty="0" err="1" smtClean="0"/>
              <a:t>infalling</a:t>
            </a:r>
            <a:r>
              <a:rPr lang="en-US" sz="2000" dirty="0" smtClean="0"/>
              <a:t> </a:t>
            </a:r>
            <a:r>
              <a:rPr lang="en-US" sz="1800" dirty="0" smtClean="0"/>
              <a:t>(</a:t>
            </a:r>
            <a:r>
              <a:rPr lang="en-US" sz="1800" dirty="0" err="1" smtClean="0"/>
              <a:t>Vorobyov</a:t>
            </a:r>
            <a:r>
              <a:rPr lang="en-US" sz="1800" dirty="0" smtClean="0"/>
              <a:t> &amp; </a:t>
            </a:r>
            <a:r>
              <a:rPr lang="en-US" sz="1800" dirty="0" err="1" smtClean="0"/>
              <a:t>Basu</a:t>
            </a:r>
            <a:r>
              <a:rPr lang="en-US" sz="1800" dirty="0" smtClean="0"/>
              <a:t> 2015)</a:t>
            </a:r>
            <a:endParaRPr lang="en-US" sz="2000" dirty="0" smtClean="0"/>
          </a:p>
          <a:p>
            <a:pPr>
              <a:lnSpc>
                <a:spcPct val="90000"/>
              </a:lnSpc>
              <a:buNone/>
            </a:pPr>
            <a:r>
              <a:rPr lang="en-US" sz="2000" dirty="0" smtClean="0"/>
              <a:t>	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Magnetic truncation of the disc just beyond the co-rotation radius </a:t>
            </a:r>
            <a:r>
              <a:rPr lang="en-US" sz="1800" dirty="0" smtClean="0"/>
              <a:t>(</a:t>
            </a:r>
            <a:r>
              <a:rPr lang="en-US" sz="1800" dirty="0" err="1" smtClean="0"/>
              <a:t>D’Angelo</a:t>
            </a:r>
            <a:r>
              <a:rPr lang="en-US" sz="1800" dirty="0" smtClean="0"/>
              <a:t> &amp; </a:t>
            </a:r>
            <a:r>
              <a:rPr lang="en-US" sz="1800" dirty="0" err="1" smtClean="0"/>
              <a:t>Spruit</a:t>
            </a:r>
            <a:r>
              <a:rPr lang="en-US" sz="1800" dirty="0" smtClean="0"/>
              <a:t> 2010, 2012) </a:t>
            </a:r>
            <a:endParaRPr lang="en-US" sz="2400" dirty="0" smtClean="0"/>
          </a:p>
          <a:p>
            <a:pPr>
              <a:lnSpc>
                <a:spcPct val="90000"/>
              </a:lnSpc>
              <a:buNone/>
            </a:pPr>
            <a:endParaRPr lang="en-US" sz="2000" dirty="0" smtClean="0"/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4866"/>
            <a:ext cx="8229600" cy="326793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ALMA observations of rings NOT predicted</a:t>
            </a:r>
          </a:p>
          <a:p>
            <a:endParaRPr lang="en-US" sz="2000" dirty="0" smtClean="0"/>
          </a:p>
          <a:p>
            <a:r>
              <a:rPr lang="en-US" sz="2000" dirty="0" smtClean="0"/>
              <a:t>Disc models do not have sufficient resolution to follow evolution when all the physics is included.</a:t>
            </a:r>
          </a:p>
          <a:p>
            <a:endParaRPr lang="en-US" sz="2000" dirty="0" smtClean="0"/>
          </a:p>
          <a:p>
            <a:r>
              <a:rPr lang="en-US" sz="2000" dirty="0" smtClean="0"/>
              <a:t>There is no accepted theory of viscosity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Models are usually in 2-D, often neglecting vertical T and </a:t>
            </a:r>
            <a:r>
              <a:rPr lang="en-US" sz="2000" dirty="0" err="1" smtClean="0"/>
              <a:t>ρ</a:t>
            </a:r>
            <a:r>
              <a:rPr lang="en-US" sz="2000" dirty="0" smtClean="0"/>
              <a:t> gradients.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21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Accretion discs are not well understood!</a:t>
            </a:r>
            <a:endParaRPr lang="en-US" sz="3200" dirty="0"/>
          </a:p>
        </p:txBody>
      </p:sp>
      <p:pic>
        <p:nvPicPr>
          <p:cNvPr id="4" name="Picture 3" descr="hltau_al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914" y="2460646"/>
            <a:ext cx="5077502" cy="4085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8250" y="6177116"/>
            <a:ext cx="437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HL Tau, Brogan et al.2015, ALMA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TW-Hya_al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92" y="2449204"/>
            <a:ext cx="5769020" cy="42258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4340" y="2414878"/>
            <a:ext cx="3922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 </a:t>
            </a:r>
            <a:r>
              <a:rPr lang="en-US" dirty="0" err="1" smtClean="0">
                <a:solidFill>
                  <a:schemeClr val="bg1"/>
                </a:solidFill>
              </a:rPr>
              <a:t>Hya</a:t>
            </a:r>
            <a:r>
              <a:rPr lang="en-US" dirty="0" smtClean="0">
                <a:solidFill>
                  <a:schemeClr val="bg1"/>
                </a:solidFill>
              </a:rPr>
              <a:t>, Andrews et al.2016, ALMA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 = 50 pc, resolution = 1 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 descr="alma_6disc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04" y="1554952"/>
            <a:ext cx="7626096" cy="5104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189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wide view from UKIDSS GPS: </a:t>
            </a:r>
            <a:r>
              <a:rPr lang="en-US" sz="2667" dirty="0" smtClean="0"/>
              <a:t>2 epochs only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9313" y="1626425"/>
            <a:ext cx="8709216" cy="90024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A catalogue of 618 high amplitude variables across 1470 sq deg of the plane.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~60% are </a:t>
            </a:r>
            <a:r>
              <a:rPr lang="en-US" dirty="0" err="1" smtClean="0">
                <a:solidFill>
                  <a:schemeClr val="bg1"/>
                </a:solidFill>
              </a:rPr>
              <a:t>YSOs</a:t>
            </a:r>
            <a:r>
              <a:rPr lang="en-US" dirty="0" smtClean="0">
                <a:solidFill>
                  <a:schemeClr val="bg1"/>
                </a:solidFill>
              </a:rPr>
              <a:t>, but lots of other interesting things….</a:t>
            </a:r>
            <a:r>
              <a:rPr lang="en-US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Lucas et al., MNRAS submitted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fig-covc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7939"/>
            <a:ext cx="9144000" cy="34056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4975" y="6233631"/>
            <a:ext cx="7431066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 points </a:t>
            </a:r>
            <a:r>
              <a:rPr lang="en-US" dirty="0" smtClean="0">
                <a:solidFill>
                  <a:schemeClr val="bg1"/>
                </a:solidFill>
              </a:rPr>
              <a:t>are likely </a:t>
            </a:r>
            <a:r>
              <a:rPr lang="en-US" dirty="0" err="1" smtClean="0">
                <a:solidFill>
                  <a:schemeClr val="bg1"/>
                </a:solidFill>
              </a:rPr>
              <a:t>YSOs</a:t>
            </a:r>
            <a:r>
              <a:rPr lang="en-US" dirty="0" smtClean="0">
                <a:solidFill>
                  <a:schemeClr val="bg1"/>
                </a:solidFill>
              </a:rPr>
              <a:t>, based on SIMBAD &amp; WISE </a:t>
            </a:r>
            <a:r>
              <a:rPr lang="en-US" dirty="0" err="1" smtClean="0">
                <a:solidFill>
                  <a:schemeClr val="bg1"/>
                </a:solidFill>
              </a:rPr>
              <a:t>colour</a:t>
            </a:r>
            <a:r>
              <a:rPr lang="en-US" dirty="0" smtClean="0">
                <a:solidFill>
                  <a:schemeClr val="bg1"/>
                </a:solidFill>
              </a:rPr>
              <a:t> images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24512</TotalTime>
  <Words>1960</Words>
  <Application>Microsoft Macintosh PowerPoint</Application>
  <PresentationFormat>On-screen Show (4:3)</PresentationFormat>
  <Paragraphs>254</Paragraphs>
  <Slides>38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Infrared time domain discoveries  from VVV:  eruptive protostars and astrometric science</vt:lpstr>
      <vt:lpstr>Slide 2</vt:lpstr>
      <vt:lpstr>Slide 3</vt:lpstr>
      <vt:lpstr>Infrared survey footprints &amp; VVVX</vt:lpstr>
      <vt:lpstr>Variability in Young Stellar Objects (YSOs)</vt:lpstr>
      <vt:lpstr>Importance of eruptive variability</vt:lpstr>
      <vt:lpstr>Cause of outbursts?</vt:lpstr>
      <vt:lpstr>Accretion discs are not well understood!</vt:lpstr>
      <vt:lpstr>A wide view from UKIDSS GPS: 2 epochs only</vt:lpstr>
      <vt:lpstr>Slide 10</vt:lpstr>
      <vt:lpstr>Slide 11</vt:lpstr>
      <vt:lpstr>Slide 12</vt:lpstr>
      <vt:lpstr>Spectral indices and amplitudes</vt:lpstr>
      <vt:lpstr>Luminosities and distances</vt:lpstr>
      <vt:lpstr>Hα emission</vt:lpstr>
      <vt:lpstr>Colour variability: UKIDSS + 2MASS</vt:lpstr>
      <vt:lpstr>Cygnus X group </vt:lpstr>
      <vt:lpstr>Slide 18</vt:lpstr>
      <vt:lpstr>VVV searches – many discoveries</vt:lpstr>
      <vt:lpstr>Time domain properties </vt:lpstr>
      <vt:lpstr>Light curves types in SFRs</vt:lpstr>
      <vt:lpstr>Slide 22</vt:lpstr>
      <vt:lpstr>Eruptive light curves and Magellan spectra</vt:lpstr>
      <vt:lpstr>V322, a fast FUor</vt:lpstr>
      <vt:lpstr>V717, a long-term periodic FUor?</vt:lpstr>
      <vt:lpstr>Slide 26</vt:lpstr>
      <vt:lpstr>Summary so far</vt:lpstr>
      <vt:lpstr>VVVX era  long term monitoring, more spectra</vt:lpstr>
      <vt:lpstr>What next?</vt:lpstr>
      <vt:lpstr>Interesting variables</vt:lpstr>
      <vt:lpstr>The VVV Infrared Astrometric Catalogue (VIRAC)</vt:lpstr>
      <vt:lpstr>VIRAC version 1 (Leigh Smith, Phil Lucas et al.)</vt:lpstr>
      <vt:lpstr>Parallaxes – the largest ground-based catalogue</vt:lpstr>
      <vt:lpstr>Some useful brown dwarfs</vt:lpstr>
      <vt:lpstr>Slide 35</vt:lpstr>
      <vt:lpstr>Cluster decontamination </vt:lpstr>
      <vt:lpstr>Motion of the Sagittarius dwarf galaxy</vt:lpstr>
      <vt:lpstr>Slide 38</vt:lpstr>
    </vt:vector>
  </TitlesOfParts>
  <Company>UH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Spectroscopy of Extreme Variables from GPS</dc:title>
  <dc:creator>Carlos Contreras</dc:creator>
  <cp:lastModifiedBy>Philip Lucas</cp:lastModifiedBy>
  <cp:revision>890</cp:revision>
  <dcterms:created xsi:type="dcterms:W3CDTF">2017-07-25T15:21:03Z</dcterms:created>
  <dcterms:modified xsi:type="dcterms:W3CDTF">2017-07-25T21:31:12Z</dcterms:modified>
</cp:coreProperties>
</file>